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337" r:id="rId6"/>
    <p:sldId id="257" r:id="rId7"/>
    <p:sldId id="325" r:id="rId8"/>
    <p:sldId id="258" r:id="rId9"/>
    <p:sldId id="282" r:id="rId10"/>
    <p:sldId id="341" r:id="rId11"/>
    <p:sldId id="342" r:id="rId12"/>
    <p:sldId id="340" r:id="rId13"/>
    <p:sldId id="277" r:id="rId14"/>
    <p:sldId id="338" r:id="rId15"/>
    <p:sldId id="279" r:id="rId16"/>
    <p:sldId id="343" r:id="rId17"/>
    <p:sldId id="344" r:id="rId18"/>
    <p:sldId id="345" r:id="rId19"/>
    <p:sldId id="273" r:id="rId20"/>
    <p:sldId id="312" r:id="rId21"/>
    <p:sldId id="313" r:id="rId22"/>
    <p:sldId id="280" r:id="rId23"/>
    <p:sldId id="346" r:id="rId24"/>
    <p:sldId id="314" r:id="rId25"/>
    <p:sldId id="327" r:id="rId26"/>
    <p:sldId id="347" r:id="rId27"/>
    <p:sldId id="321" r:id="rId28"/>
    <p:sldId id="336" r:id="rId29"/>
    <p:sldId id="355" r:id="rId30"/>
    <p:sldId id="322" r:id="rId31"/>
    <p:sldId id="348" r:id="rId32"/>
    <p:sldId id="295" r:id="rId33"/>
    <p:sldId id="296" r:id="rId34"/>
    <p:sldId id="297" r:id="rId35"/>
    <p:sldId id="332" r:id="rId36"/>
    <p:sldId id="335" r:id="rId37"/>
    <p:sldId id="300" r:id="rId38"/>
    <p:sldId id="301" r:id="rId39"/>
    <p:sldId id="354" r:id="rId40"/>
    <p:sldId id="290" r:id="rId41"/>
    <p:sldId id="356" r:id="rId42"/>
    <p:sldId id="357" r:id="rId43"/>
    <p:sldId id="358" r:id="rId44"/>
    <p:sldId id="359" r:id="rId45"/>
    <p:sldId id="360" r:id="rId46"/>
    <p:sldId id="329" r:id="rId47"/>
    <p:sldId id="331" r:id="rId48"/>
    <p:sldId id="334" r:id="rId49"/>
    <p:sldId id="324" r:id="rId50"/>
    <p:sldId id="264" r:id="rId51"/>
    <p:sldId id="265" r:id="rId52"/>
  </p:sldIdLst>
  <p:sldSz cx="18288000" cy="10287000"/>
  <p:notesSz cx="6858000" cy="9144000"/>
  <p:embeddedFontLst>
    <p:embeddedFont>
      <p:font typeface="Georgia Pro Black" panose="02040A02050405020203" pitchFamily="18" charset="0"/>
      <p:bold r:id="rId53"/>
      <p:boldItalic r:id="rId54"/>
    </p:embeddedFont>
    <p:embeddedFont>
      <p:font typeface="Open Sans 1" panose="020B0604020202020204" charset="0"/>
      <p:regular r:id="rId55"/>
    </p:embeddedFont>
    <p:embeddedFont>
      <p:font typeface="Open Sans 1 Bold" panose="020B0604020202020204" charset="0"/>
      <p:regular r:id="rId56"/>
    </p:embeddedFont>
    <p:embeddedFont>
      <p:font typeface="Open Sans 1 Ultra-Bold" panose="020B0604020202020204" charset="0"/>
      <p:regular r:id="rId57"/>
    </p:embeddedFont>
    <p:embeddedFont>
      <p:font typeface="Playfair Display" panose="00000500000000000000" pitchFamily="2" charset="0"/>
      <p:regular r:id="rId58"/>
      <p:bold r:id="rId59"/>
      <p:italic r:id="rId60"/>
      <p:boldItalic r:id="rId61"/>
    </p:embeddedFont>
    <p:embeddedFont>
      <p:font typeface="Playfair Display Bold" panose="00000800000000000000" charset="0"/>
      <p:regular r:id="rId62"/>
    </p:embeddedFont>
    <p:embeddedFont>
      <p:font typeface="Verdana" panose="020B0604030504040204" pitchFamily="34" charset="0"/>
      <p:regular r:id="rId63"/>
      <p:bold r:id="rId64"/>
      <p:italic r:id="rId65"/>
      <p:boldItalic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2A39CC-1EFF-406D-8821-CCB657DEF2FF}" v="3" dt="2025-12-01T08:34:17.191"/>
  </p1510:revLst>
</p1510:revInfo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Estil mitjà 3 - èmfasi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 mitjà 1 - èmfasi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 mitjà 2 - èmfasi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 amb tema 1 - èmfasi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Estil fosc 1 - èmfasi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1.fntdata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1.xml"/><Relationship Id="rId61" Type="http://schemas.openxmlformats.org/officeDocument/2006/relationships/font" Target="fonts/font9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7.fntdata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5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font" Target="fonts/font3.fntdata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dg.edu/ca/viu/Serveis-universitaris/Assegurances#3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dg.edu/ca/viu/Serveis-universitaris/Assegurances#3" TargetMode="Externa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g.edu/ca/fep/estudiants/mobilitat/estudiar-fora/practiques-a-lestranger" TargetMode="External"/><Relationship Id="rId1" Type="http://schemas.openxmlformats.org/officeDocument/2006/relationships/hyperlink" Target="mailto:International.fep@udg.edu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dg.edu/ca/viu/Serveis-universitaris/Assegurances#3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dg.edu/ca/viu/Serveis-universitaris/Assegurances#3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mailto:International.fep@udg.edu" TargetMode="External"/><Relationship Id="rId1" Type="http://schemas.openxmlformats.org/officeDocument/2006/relationships/hyperlink" Target="https://www.udg.edu/ca/fep/estudiants/mobilitat/estudiar-fora/practiques-a-lestrange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C2737-7426-4A8A-89C9-FDBF55A0A3DD}" type="doc">
      <dgm:prSet loTypeId="urn:microsoft.com/office/officeart/2005/8/layout/chevron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ca-ES"/>
        </a:p>
      </dgm:t>
    </dgm:pt>
    <dgm:pt modelId="{A2DA7C0A-7D0E-455E-AAFB-D814F25E3416}">
      <dgm:prSet phldrT="[Text]"/>
      <dgm:spPr/>
      <dgm:t>
        <a:bodyPr/>
        <a:lstStyle/>
        <a:p>
          <a:pPr>
            <a:buNone/>
          </a:pPr>
          <a:r>
            <a:rPr lang="ca-ES" altLang="ca-ES" b="1" dirty="0"/>
            <a:t>Febrer 2026</a:t>
          </a:r>
          <a:endParaRPr lang="ca-ES" dirty="0"/>
        </a:p>
      </dgm:t>
    </dgm:pt>
    <dgm:pt modelId="{02229F84-748C-484E-817C-E9E03DEC1A83}" type="parTrans" cxnId="{E00CE7D4-9AC3-4BA1-AECC-DA8B5B2E9555}">
      <dgm:prSet/>
      <dgm:spPr/>
      <dgm:t>
        <a:bodyPr/>
        <a:lstStyle/>
        <a:p>
          <a:endParaRPr lang="ca-ES"/>
        </a:p>
      </dgm:t>
    </dgm:pt>
    <dgm:pt modelId="{1537A752-2251-4895-A833-4D37F78E9678}" type="sibTrans" cxnId="{E00CE7D4-9AC3-4BA1-AECC-DA8B5B2E9555}">
      <dgm:prSet/>
      <dgm:spPr/>
      <dgm:t>
        <a:bodyPr/>
        <a:lstStyle/>
        <a:p>
          <a:endParaRPr lang="ca-ES"/>
        </a:p>
      </dgm:t>
    </dgm:pt>
    <dgm:pt modelId="{7F80A67B-63F0-48BC-9985-93F0787F8DCB}">
      <dgm:prSet/>
      <dgm:spPr/>
      <dgm:t>
        <a:bodyPr/>
        <a:lstStyle/>
        <a:p>
          <a:r>
            <a:rPr lang="ca-ES" altLang="ca-ES" b="1" dirty="0"/>
            <a:t>Març 2026</a:t>
          </a:r>
          <a:endParaRPr lang="ca-ES" altLang="ca-ES" dirty="0"/>
        </a:p>
      </dgm:t>
    </dgm:pt>
    <dgm:pt modelId="{1F2B22AB-9B9A-4BA5-A371-8793EF6939B8}" type="parTrans" cxnId="{AD693BFC-32E1-4BEC-AD95-7C3F97F3518D}">
      <dgm:prSet/>
      <dgm:spPr/>
      <dgm:t>
        <a:bodyPr/>
        <a:lstStyle/>
        <a:p>
          <a:endParaRPr lang="ca-ES"/>
        </a:p>
      </dgm:t>
    </dgm:pt>
    <dgm:pt modelId="{45AA46E1-EBC7-4B7E-A17B-3E71C0BF61A6}" type="sibTrans" cxnId="{AD693BFC-32E1-4BEC-AD95-7C3F97F3518D}">
      <dgm:prSet/>
      <dgm:spPr/>
      <dgm:t>
        <a:bodyPr/>
        <a:lstStyle/>
        <a:p>
          <a:endParaRPr lang="ca-ES"/>
        </a:p>
      </dgm:t>
    </dgm:pt>
    <dgm:pt modelId="{3D546350-3CF3-4F01-AE2F-F3F14416BA70}">
      <dgm:prSet/>
      <dgm:spPr/>
      <dgm:t>
        <a:bodyPr/>
        <a:lstStyle/>
        <a:p>
          <a:r>
            <a:rPr lang="ca-ES" altLang="ca-ES" dirty="0"/>
            <a:t>Resolució provisional: places atorgades i  denegades.</a:t>
          </a:r>
        </a:p>
      </dgm:t>
    </dgm:pt>
    <dgm:pt modelId="{C231DD2C-EC16-45AC-BBDB-46E8DF417B3E}" type="parTrans" cxnId="{C4D4C0DB-C658-4AB4-9709-DF28A0E48B4D}">
      <dgm:prSet/>
      <dgm:spPr/>
      <dgm:t>
        <a:bodyPr/>
        <a:lstStyle/>
        <a:p>
          <a:endParaRPr lang="ca-ES"/>
        </a:p>
      </dgm:t>
    </dgm:pt>
    <dgm:pt modelId="{408B0C09-33E6-433F-8ECE-70BC9367612C}" type="sibTrans" cxnId="{C4D4C0DB-C658-4AB4-9709-DF28A0E48B4D}">
      <dgm:prSet/>
      <dgm:spPr/>
      <dgm:t>
        <a:bodyPr/>
        <a:lstStyle/>
        <a:p>
          <a:endParaRPr lang="ca-ES"/>
        </a:p>
      </dgm:t>
    </dgm:pt>
    <dgm:pt modelId="{36274A5D-22E9-4E84-A265-4F07D02BFEEE}">
      <dgm:prSet/>
      <dgm:spPr/>
      <dgm:t>
        <a:bodyPr/>
        <a:lstStyle/>
        <a:p>
          <a:r>
            <a:rPr lang="ca-ES" altLang="ca-ES" dirty="0"/>
            <a:t>S’obre un període on cal acceptar o renunciar a la plaça i/o fer reclamacions.</a:t>
          </a:r>
          <a:endParaRPr lang="ca-ES" altLang="ca-ES" b="1" dirty="0"/>
        </a:p>
      </dgm:t>
    </dgm:pt>
    <dgm:pt modelId="{7C40AC43-E2CB-454B-8EB5-5B7EA00E0768}" type="parTrans" cxnId="{92BC2400-1ABE-4FAB-97CD-D65B88786CD6}">
      <dgm:prSet/>
      <dgm:spPr/>
      <dgm:t>
        <a:bodyPr/>
        <a:lstStyle/>
        <a:p>
          <a:endParaRPr lang="ca-ES"/>
        </a:p>
      </dgm:t>
    </dgm:pt>
    <dgm:pt modelId="{5121C561-8C33-4853-A302-37ED274CB107}" type="sibTrans" cxnId="{92BC2400-1ABE-4FAB-97CD-D65B88786CD6}">
      <dgm:prSet/>
      <dgm:spPr/>
      <dgm:t>
        <a:bodyPr/>
        <a:lstStyle/>
        <a:p>
          <a:endParaRPr lang="ca-ES"/>
        </a:p>
      </dgm:t>
    </dgm:pt>
    <dgm:pt modelId="{0AAE3A64-181B-4A2C-9D4A-35BB78E0243E}">
      <dgm:prSet/>
      <dgm:spPr/>
      <dgm:t>
        <a:bodyPr/>
        <a:lstStyle/>
        <a:p>
          <a:r>
            <a:rPr lang="ca-ES" altLang="ca-ES"/>
            <a:t>Publicació de la resolució definitiva.</a:t>
          </a:r>
          <a:endParaRPr lang="ca-ES" altLang="ca-ES" dirty="0"/>
        </a:p>
      </dgm:t>
    </dgm:pt>
    <dgm:pt modelId="{B9A5C38A-7528-472A-9B4D-AE372C0E7C99}" type="parTrans" cxnId="{FB563571-0568-4FE0-8DF2-7B25AFE700BF}">
      <dgm:prSet/>
      <dgm:spPr/>
      <dgm:t>
        <a:bodyPr/>
        <a:lstStyle/>
        <a:p>
          <a:endParaRPr lang="ca-ES"/>
        </a:p>
      </dgm:t>
    </dgm:pt>
    <dgm:pt modelId="{BB676B6B-B9CF-41BF-BBF3-D980CC85B3F4}" type="sibTrans" cxnId="{FB563571-0568-4FE0-8DF2-7B25AFE700BF}">
      <dgm:prSet/>
      <dgm:spPr/>
      <dgm:t>
        <a:bodyPr/>
        <a:lstStyle/>
        <a:p>
          <a:endParaRPr lang="ca-ES"/>
        </a:p>
      </dgm:t>
    </dgm:pt>
    <dgm:pt modelId="{CDD988A1-714C-420E-A347-4E3384691843}">
      <dgm:prSet/>
      <dgm:spPr/>
      <dgm:t>
        <a:bodyPr/>
        <a:lstStyle/>
        <a:p>
          <a:r>
            <a:rPr lang="ca-ES" altLang="ca-ES" b="1" dirty="0"/>
            <a:t>Juny - Setembre 2026 </a:t>
          </a:r>
          <a:endParaRPr lang="ca-ES" altLang="ca-ES" dirty="0"/>
        </a:p>
      </dgm:t>
    </dgm:pt>
    <dgm:pt modelId="{2DE6D28C-FACB-434C-880B-0EE67C85C01C}" type="parTrans" cxnId="{87D3FF14-F516-4385-A52D-E41B434FF17B}">
      <dgm:prSet/>
      <dgm:spPr/>
      <dgm:t>
        <a:bodyPr/>
        <a:lstStyle/>
        <a:p>
          <a:endParaRPr lang="ca-ES"/>
        </a:p>
      </dgm:t>
    </dgm:pt>
    <dgm:pt modelId="{1E49A6CF-85CA-4932-AAF2-DB8C305BF7EC}" type="sibTrans" cxnId="{87D3FF14-F516-4385-A52D-E41B434FF17B}">
      <dgm:prSet/>
      <dgm:spPr/>
      <dgm:t>
        <a:bodyPr/>
        <a:lstStyle/>
        <a:p>
          <a:endParaRPr lang="ca-ES"/>
        </a:p>
      </dgm:t>
    </dgm:pt>
    <dgm:pt modelId="{3ED476C2-8354-4882-92C0-98DFCA78E86B}">
      <dgm:prSet/>
      <dgm:spPr/>
      <dgm:t>
        <a:bodyPr/>
        <a:lstStyle/>
        <a:p>
          <a:r>
            <a:rPr lang="ca-ES" altLang="ca-ES" dirty="0"/>
            <a:t>Signatura dels ACORDS D’ESTUDIS . Cal que us poseu en contacte amb Internacional FEP (despatx 329).</a:t>
          </a:r>
          <a:endParaRPr lang="ca-ES" altLang="ca-ES" b="1" dirty="0"/>
        </a:p>
      </dgm:t>
    </dgm:pt>
    <dgm:pt modelId="{05E4F594-F78A-41C0-B3A7-DEAFFA59B750}" type="parTrans" cxnId="{CA6299C1-3555-4E74-B71C-DADD637EC449}">
      <dgm:prSet/>
      <dgm:spPr/>
      <dgm:t>
        <a:bodyPr/>
        <a:lstStyle/>
        <a:p>
          <a:endParaRPr lang="ca-ES"/>
        </a:p>
      </dgm:t>
    </dgm:pt>
    <dgm:pt modelId="{FAF8FB39-CFE6-4B76-A450-4DC1467580CF}" type="sibTrans" cxnId="{CA6299C1-3555-4E74-B71C-DADD637EC449}">
      <dgm:prSet/>
      <dgm:spPr/>
      <dgm:t>
        <a:bodyPr/>
        <a:lstStyle/>
        <a:p>
          <a:endParaRPr lang="ca-ES"/>
        </a:p>
      </dgm:t>
    </dgm:pt>
    <dgm:pt modelId="{40C5E912-E5D5-445B-8D6A-0008CFA4748E}">
      <dgm:prSet phldrT="[Text]"/>
      <dgm:spPr/>
      <dgm:t>
        <a:bodyPr/>
        <a:lstStyle/>
        <a:p>
          <a:pPr>
            <a:buNone/>
          </a:pPr>
          <a:r>
            <a:rPr lang="ca-ES" altLang="ca-ES" dirty="0"/>
            <a:t>Presentació sol·licituds on-</a:t>
          </a:r>
          <a:r>
            <a:rPr lang="ca-ES" altLang="ca-ES" dirty="0" err="1"/>
            <a:t>line</a:t>
          </a:r>
          <a:r>
            <a:rPr lang="ca-ES" altLang="ca-ES" dirty="0"/>
            <a:t> </a:t>
          </a:r>
          <a:r>
            <a:rPr lang="ca-ES" altLang="ca-ES" b="1" dirty="0"/>
            <a:t>(</a:t>
          </a:r>
          <a:r>
            <a:rPr lang="ca-ES" altLang="ca-ES" b="1" dirty="0" err="1"/>
            <a:t>MobOUT</a:t>
          </a:r>
          <a:r>
            <a:rPr lang="ca-ES" altLang="ca-ES" b="1" dirty="0"/>
            <a:t>)</a:t>
          </a:r>
          <a:endParaRPr lang="ca-ES" dirty="0"/>
        </a:p>
      </dgm:t>
    </dgm:pt>
    <dgm:pt modelId="{465C83BD-552F-471B-ABD6-440607003611}" type="parTrans" cxnId="{D1D7508D-FA96-4C5A-8B86-2994B38EB5B1}">
      <dgm:prSet/>
      <dgm:spPr/>
      <dgm:t>
        <a:bodyPr/>
        <a:lstStyle/>
        <a:p>
          <a:endParaRPr lang="ca-ES"/>
        </a:p>
      </dgm:t>
    </dgm:pt>
    <dgm:pt modelId="{75334236-0279-4C2A-A42E-3963DBE20C25}" type="sibTrans" cxnId="{D1D7508D-FA96-4C5A-8B86-2994B38EB5B1}">
      <dgm:prSet/>
      <dgm:spPr/>
      <dgm:t>
        <a:bodyPr/>
        <a:lstStyle/>
        <a:p>
          <a:endParaRPr lang="ca-ES"/>
        </a:p>
      </dgm:t>
    </dgm:pt>
    <dgm:pt modelId="{0E49F2A8-431B-4B05-96B1-9C9AF63FCA90}" type="pres">
      <dgm:prSet presAssocID="{285C2737-7426-4A8A-89C9-FDBF55A0A3DD}" presName="linearFlow" presStyleCnt="0">
        <dgm:presLayoutVars>
          <dgm:dir/>
          <dgm:animLvl val="lvl"/>
          <dgm:resizeHandles val="exact"/>
        </dgm:presLayoutVars>
      </dgm:prSet>
      <dgm:spPr/>
    </dgm:pt>
    <dgm:pt modelId="{B7D09871-A2AA-441C-806F-40EB80F45F29}" type="pres">
      <dgm:prSet presAssocID="{A2DA7C0A-7D0E-455E-AAFB-D814F25E3416}" presName="composite" presStyleCnt="0"/>
      <dgm:spPr/>
    </dgm:pt>
    <dgm:pt modelId="{AD5F8164-0EBC-45E4-99F6-274FCD2ADA16}" type="pres">
      <dgm:prSet presAssocID="{A2DA7C0A-7D0E-455E-AAFB-D814F25E341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2B17D57-4CA7-49A2-93CA-27021EAD7F99}" type="pres">
      <dgm:prSet presAssocID="{A2DA7C0A-7D0E-455E-AAFB-D814F25E3416}" presName="descendantText" presStyleLbl="alignAcc1" presStyleIdx="0" presStyleCnt="3">
        <dgm:presLayoutVars>
          <dgm:bulletEnabled val="1"/>
        </dgm:presLayoutVars>
      </dgm:prSet>
      <dgm:spPr/>
    </dgm:pt>
    <dgm:pt modelId="{3EDE8E41-5882-42CF-998B-D5AE928632FA}" type="pres">
      <dgm:prSet presAssocID="{1537A752-2251-4895-A833-4D37F78E9678}" presName="sp" presStyleCnt="0"/>
      <dgm:spPr/>
    </dgm:pt>
    <dgm:pt modelId="{2191C71F-72D3-4843-84E2-3344D869958F}" type="pres">
      <dgm:prSet presAssocID="{7F80A67B-63F0-48BC-9985-93F0787F8DCB}" presName="composite" presStyleCnt="0"/>
      <dgm:spPr/>
    </dgm:pt>
    <dgm:pt modelId="{A90C2C12-9AC3-4310-8892-A94DC615E32E}" type="pres">
      <dgm:prSet presAssocID="{7F80A67B-63F0-48BC-9985-93F0787F8DC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6F36625-87CD-448F-BFC0-E2C68EEC806B}" type="pres">
      <dgm:prSet presAssocID="{7F80A67B-63F0-48BC-9985-93F0787F8DCB}" presName="descendantText" presStyleLbl="alignAcc1" presStyleIdx="1" presStyleCnt="3">
        <dgm:presLayoutVars>
          <dgm:bulletEnabled val="1"/>
        </dgm:presLayoutVars>
      </dgm:prSet>
      <dgm:spPr/>
    </dgm:pt>
    <dgm:pt modelId="{D819A323-74E3-4E77-8072-8CADB25864F6}" type="pres">
      <dgm:prSet presAssocID="{45AA46E1-EBC7-4B7E-A17B-3E71C0BF61A6}" presName="sp" presStyleCnt="0"/>
      <dgm:spPr/>
    </dgm:pt>
    <dgm:pt modelId="{F147570F-1F70-4F40-97AD-790428FE9445}" type="pres">
      <dgm:prSet presAssocID="{CDD988A1-714C-420E-A347-4E3384691843}" presName="composite" presStyleCnt="0"/>
      <dgm:spPr/>
    </dgm:pt>
    <dgm:pt modelId="{AB2CEF59-1873-411C-9B8D-834346F6AA68}" type="pres">
      <dgm:prSet presAssocID="{CDD988A1-714C-420E-A347-4E338469184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3E15DB0-A2AF-435B-987B-4B93CD4C7BF0}" type="pres">
      <dgm:prSet presAssocID="{CDD988A1-714C-420E-A347-4E338469184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2BC2400-1ABE-4FAB-97CD-D65B88786CD6}" srcId="{7F80A67B-63F0-48BC-9985-93F0787F8DCB}" destId="{36274A5D-22E9-4E84-A265-4F07D02BFEEE}" srcOrd="1" destOrd="0" parTransId="{7C40AC43-E2CB-454B-8EB5-5B7EA00E0768}" sibTransId="{5121C561-8C33-4853-A302-37ED274CB107}"/>
    <dgm:cxn modelId="{87D3FF14-F516-4385-A52D-E41B434FF17B}" srcId="{285C2737-7426-4A8A-89C9-FDBF55A0A3DD}" destId="{CDD988A1-714C-420E-A347-4E3384691843}" srcOrd="2" destOrd="0" parTransId="{2DE6D28C-FACB-434C-880B-0EE67C85C01C}" sibTransId="{1E49A6CF-85CA-4932-AAF2-DB8C305BF7EC}"/>
    <dgm:cxn modelId="{63BB1069-CAF9-4D39-B18B-D83C2D7E3140}" type="presOf" srcId="{A2DA7C0A-7D0E-455E-AAFB-D814F25E3416}" destId="{AD5F8164-0EBC-45E4-99F6-274FCD2ADA16}" srcOrd="0" destOrd="0" presId="urn:microsoft.com/office/officeart/2005/8/layout/chevron2"/>
    <dgm:cxn modelId="{FB563571-0568-4FE0-8DF2-7B25AFE700BF}" srcId="{7F80A67B-63F0-48BC-9985-93F0787F8DCB}" destId="{0AAE3A64-181B-4A2C-9D4A-35BB78E0243E}" srcOrd="2" destOrd="0" parTransId="{B9A5C38A-7528-472A-9B4D-AE372C0E7C99}" sibTransId="{BB676B6B-B9CF-41BF-BBF3-D980CC85B3F4}"/>
    <dgm:cxn modelId="{0A796B7E-1F21-4286-8D86-53929B2CE417}" type="presOf" srcId="{CDD988A1-714C-420E-A347-4E3384691843}" destId="{AB2CEF59-1873-411C-9B8D-834346F6AA68}" srcOrd="0" destOrd="0" presId="urn:microsoft.com/office/officeart/2005/8/layout/chevron2"/>
    <dgm:cxn modelId="{0EF37E81-F583-43E8-8045-FBF7C2FDF309}" type="presOf" srcId="{7F80A67B-63F0-48BC-9985-93F0787F8DCB}" destId="{A90C2C12-9AC3-4310-8892-A94DC615E32E}" srcOrd="0" destOrd="0" presId="urn:microsoft.com/office/officeart/2005/8/layout/chevron2"/>
    <dgm:cxn modelId="{D1D7508D-FA96-4C5A-8B86-2994B38EB5B1}" srcId="{A2DA7C0A-7D0E-455E-AAFB-D814F25E3416}" destId="{40C5E912-E5D5-445B-8D6A-0008CFA4748E}" srcOrd="0" destOrd="0" parTransId="{465C83BD-552F-471B-ABD6-440607003611}" sibTransId="{75334236-0279-4C2A-A42E-3963DBE20C25}"/>
    <dgm:cxn modelId="{BB6A898F-8E54-4CF1-B82A-8F1CF368E062}" type="presOf" srcId="{40C5E912-E5D5-445B-8D6A-0008CFA4748E}" destId="{32B17D57-4CA7-49A2-93CA-27021EAD7F99}" srcOrd="0" destOrd="0" presId="urn:microsoft.com/office/officeart/2005/8/layout/chevron2"/>
    <dgm:cxn modelId="{CD8547A1-7F97-4B49-BA60-B1BA9E5B03A0}" type="presOf" srcId="{3D546350-3CF3-4F01-AE2F-F3F14416BA70}" destId="{16F36625-87CD-448F-BFC0-E2C68EEC806B}" srcOrd="0" destOrd="0" presId="urn:microsoft.com/office/officeart/2005/8/layout/chevron2"/>
    <dgm:cxn modelId="{CA6299C1-3555-4E74-B71C-DADD637EC449}" srcId="{CDD988A1-714C-420E-A347-4E3384691843}" destId="{3ED476C2-8354-4882-92C0-98DFCA78E86B}" srcOrd="0" destOrd="0" parTransId="{05E4F594-F78A-41C0-B3A7-DEAFFA59B750}" sibTransId="{FAF8FB39-CFE6-4B76-A450-4DC1467580CF}"/>
    <dgm:cxn modelId="{808FD3C8-F14B-4209-B221-5D9D5A09DA10}" type="presOf" srcId="{3ED476C2-8354-4882-92C0-98DFCA78E86B}" destId="{B3E15DB0-A2AF-435B-987B-4B93CD4C7BF0}" srcOrd="0" destOrd="0" presId="urn:microsoft.com/office/officeart/2005/8/layout/chevron2"/>
    <dgm:cxn modelId="{E00CE7D4-9AC3-4BA1-AECC-DA8B5B2E9555}" srcId="{285C2737-7426-4A8A-89C9-FDBF55A0A3DD}" destId="{A2DA7C0A-7D0E-455E-AAFB-D814F25E3416}" srcOrd="0" destOrd="0" parTransId="{02229F84-748C-484E-817C-E9E03DEC1A83}" sibTransId="{1537A752-2251-4895-A833-4D37F78E9678}"/>
    <dgm:cxn modelId="{8C3477D8-9A4E-4659-9C97-E8ADFD551399}" type="presOf" srcId="{0AAE3A64-181B-4A2C-9D4A-35BB78E0243E}" destId="{16F36625-87CD-448F-BFC0-E2C68EEC806B}" srcOrd="0" destOrd="2" presId="urn:microsoft.com/office/officeart/2005/8/layout/chevron2"/>
    <dgm:cxn modelId="{D331CDD8-A3C3-4AF9-8B18-3941E84BF911}" type="presOf" srcId="{36274A5D-22E9-4E84-A265-4F07D02BFEEE}" destId="{16F36625-87CD-448F-BFC0-E2C68EEC806B}" srcOrd="0" destOrd="1" presId="urn:microsoft.com/office/officeart/2005/8/layout/chevron2"/>
    <dgm:cxn modelId="{C4D4C0DB-C658-4AB4-9709-DF28A0E48B4D}" srcId="{7F80A67B-63F0-48BC-9985-93F0787F8DCB}" destId="{3D546350-3CF3-4F01-AE2F-F3F14416BA70}" srcOrd="0" destOrd="0" parTransId="{C231DD2C-EC16-45AC-BBDB-46E8DF417B3E}" sibTransId="{408B0C09-33E6-433F-8ECE-70BC9367612C}"/>
    <dgm:cxn modelId="{795AA9ED-6EE4-4A72-A1D1-6D2456FEED49}" type="presOf" srcId="{285C2737-7426-4A8A-89C9-FDBF55A0A3DD}" destId="{0E49F2A8-431B-4B05-96B1-9C9AF63FCA90}" srcOrd="0" destOrd="0" presId="urn:microsoft.com/office/officeart/2005/8/layout/chevron2"/>
    <dgm:cxn modelId="{AD693BFC-32E1-4BEC-AD95-7C3F97F3518D}" srcId="{285C2737-7426-4A8A-89C9-FDBF55A0A3DD}" destId="{7F80A67B-63F0-48BC-9985-93F0787F8DCB}" srcOrd="1" destOrd="0" parTransId="{1F2B22AB-9B9A-4BA5-A371-8793EF6939B8}" sibTransId="{45AA46E1-EBC7-4B7E-A17B-3E71C0BF61A6}"/>
    <dgm:cxn modelId="{16770C41-93BB-428B-9369-9A0F98065630}" type="presParOf" srcId="{0E49F2A8-431B-4B05-96B1-9C9AF63FCA90}" destId="{B7D09871-A2AA-441C-806F-40EB80F45F29}" srcOrd="0" destOrd="0" presId="urn:microsoft.com/office/officeart/2005/8/layout/chevron2"/>
    <dgm:cxn modelId="{76FDED40-D978-4261-9289-94F14F050780}" type="presParOf" srcId="{B7D09871-A2AA-441C-806F-40EB80F45F29}" destId="{AD5F8164-0EBC-45E4-99F6-274FCD2ADA16}" srcOrd="0" destOrd="0" presId="urn:microsoft.com/office/officeart/2005/8/layout/chevron2"/>
    <dgm:cxn modelId="{64F684BB-FBAB-4D51-832C-AD21C7EBCCED}" type="presParOf" srcId="{B7D09871-A2AA-441C-806F-40EB80F45F29}" destId="{32B17D57-4CA7-49A2-93CA-27021EAD7F99}" srcOrd="1" destOrd="0" presId="urn:microsoft.com/office/officeart/2005/8/layout/chevron2"/>
    <dgm:cxn modelId="{C7C700B4-9395-4904-9C8C-21C767A9E6BD}" type="presParOf" srcId="{0E49F2A8-431B-4B05-96B1-9C9AF63FCA90}" destId="{3EDE8E41-5882-42CF-998B-D5AE928632FA}" srcOrd="1" destOrd="0" presId="urn:microsoft.com/office/officeart/2005/8/layout/chevron2"/>
    <dgm:cxn modelId="{BA33C123-E694-4813-A4DE-018859D6B16B}" type="presParOf" srcId="{0E49F2A8-431B-4B05-96B1-9C9AF63FCA90}" destId="{2191C71F-72D3-4843-84E2-3344D869958F}" srcOrd="2" destOrd="0" presId="urn:microsoft.com/office/officeart/2005/8/layout/chevron2"/>
    <dgm:cxn modelId="{DB4181E1-EC0C-457E-8AF9-E3C0B1289853}" type="presParOf" srcId="{2191C71F-72D3-4843-84E2-3344D869958F}" destId="{A90C2C12-9AC3-4310-8892-A94DC615E32E}" srcOrd="0" destOrd="0" presId="urn:microsoft.com/office/officeart/2005/8/layout/chevron2"/>
    <dgm:cxn modelId="{BED72F32-9A11-4068-A6F4-9D352930B4DE}" type="presParOf" srcId="{2191C71F-72D3-4843-84E2-3344D869958F}" destId="{16F36625-87CD-448F-BFC0-E2C68EEC806B}" srcOrd="1" destOrd="0" presId="urn:microsoft.com/office/officeart/2005/8/layout/chevron2"/>
    <dgm:cxn modelId="{D0185CF2-4A92-46EB-A279-4D693F63873C}" type="presParOf" srcId="{0E49F2A8-431B-4B05-96B1-9C9AF63FCA90}" destId="{D819A323-74E3-4E77-8072-8CADB25864F6}" srcOrd="3" destOrd="0" presId="urn:microsoft.com/office/officeart/2005/8/layout/chevron2"/>
    <dgm:cxn modelId="{45DE1CC1-A5EA-40A5-B056-94A31D404C00}" type="presParOf" srcId="{0E49F2A8-431B-4B05-96B1-9C9AF63FCA90}" destId="{F147570F-1F70-4F40-97AD-790428FE9445}" srcOrd="4" destOrd="0" presId="urn:microsoft.com/office/officeart/2005/8/layout/chevron2"/>
    <dgm:cxn modelId="{8F689C35-8C2A-47FF-9A3C-E7B04F89EB12}" type="presParOf" srcId="{F147570F-1F70-4F40-97AD-790428FE9445}" destId="{AB2CEF59-1873-411C-9B8D-834346F6AA68}" srcOrd="0" destOrd="0" presId="urn:microsoft.com/office/officeart/2005/8/layout/chevron2"/>
    <dgm:cxn modelId="{AA64EA8B-87BF-4BCB-BF86-29F1F9EFC10A}" type="presParOf" srcId="{F147570F-1F70-4F40-97AD-790428FE9445}" destId="{B3E15DB0-A2AF-435B-987B-4B93CD4C7B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7E40C8-0EDB-40B5-8F5E-7DB644FA10F8}" type="doc">
      <dgm:prSet loTypeId="urn:microsoft.com/office/officeart/2005/8/layout/chevron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ca-ES"/>
        </a:p>
      </dgm:t>
    </dgm:pt>
    <dgm:pt modelId="{E3593FE8-F23C-43A8-A807-C43B93D1B36A}">
      <dgm:prSet phldrT="[Text]"/>
      <dgm:spPr/>
      <dgm:t>
        <a:bodyPr/>
        <a:lstStyle/>
        <a:p>
          <a:r>
            <a:rPr lang="fr-FR" dirty="0"/>
            <a:t>Gener-</a:t>
          </a:r>
          <a:r>
            <a:rPr lang="fr-FR" dirty="0" err="1"/>
            <a:t>Febrer</a:t>
          </a:r>
          <a:endParaRPr lang="ca-ES" dirty="0"/>
        </a:p>
      </dgm:t>
    </dgm:pt>
    <dgm:pt modelId="{7617F717-86ED-4A46-9A80-B266D32BDFB4}" type="parTrans" cxnId="{7C227A5D-68FE-430B-B741-B794A316C785}">
      <dgm:prSet/>
      <dgm:spPr/>
      <dgm:t>
        <a:bodyPr/>
        <a:lstStyle/>
        <a:p>
          <a:endParaRPr lang="ca-ES"/>
        </a:p>
      </dgm:t>
    </dgm:pt>
    <dgm:pt modelId="{754BAFC1-7222-4CBF-94B4-8E94E146AF84}" type="sibTrans" cxnId="{7C227A5D-68FE-430B-B741-B794A316C785}">
      <dgm:prSet/>
      <dgm:spPr/>
      <dgm:t>
        <a:bodyPr/>
        <a:lstStyle/>
        <a:p>
          <a:endParaRPr lang="ca-ES"/>
        </a:p>
      </dgm:t>
    </dgm:pt>
    <dgm:pt modelId="{8308EFCD-2E04-4CF2-A355-7ECFA02B283E}">
      <dgm:prSet/>
      <dgm:spPr/>
      <dgm:t>
        <a:bodyPr/>
        <a:lstStyle/>
        <a:p>
          <a:r>
            <a:rPr lang="es-ES" dirty="0" err="1"/>
            <a:t>Principis</a:t>
          </a:r>
          <a:r>
            <a:rPr lang="es-ES" dirty="0"/>
            <a:t> </a:t>
          </a:r>
          <a:r>
            <a:rPr lang="es-ES" dirty="0" err="1"/>
            <a:t>març</a:t>
          </a:r>
          <a:endParaRPr lang="ca-ES" dirty="0"/>
        </a:p>
      </dgm:t>
    </dgm:pt>
    <dgm:pt modelId="{0EE0A042-3808-4EF1-83C2-8E6DB616E23E}" type="parTrans" cxnId="{9BDD1444-5611-4BA3-B9E8-7A218395D398}">
      <dgm:prSet/>
      <dgm:spPr/>
      <dgm:t>
        <a:bodyPr/>
        <a:lstStyle/>
        <a:p>
          <a:endParaRPr lang="ca-ES"/>
        </a:p>
      </dgm:t>
    </dgm:pt>
    <dgm:pt modelId="{6708382F-8F98-4445-889E-55BCB902CA7C}" type="sibTrans" cxnId="{9BDD1444-5611-4BA3-B9E8-7A218395D398}">
      <dgm:prSet/>
      <dgm:spPr/>
      <dgm:t>
        <a:bodyPr/>
        <a:lstStyle/>
        <a:p>
          <a:endParaRPr lang="ca-ES"/>
        </a:p>
      </dgm:t>
    </dgm:pt>
    <dgm:pt modelId="{3CA9AACD-6908-4F1F-8BF4-2363560363E7}">
      <dgm:prSet/>
      <dgm:spPr/>
      <dgm:t>
        <a:bodyPr/>
        <a:lstStyle/>
        <a:p>
          <a:r>
            <a:rPr lang="ca-ES" dirty="0"/>
            <a:t>Mitjans març</a:t>
          </a:r>
        </a:p>
      </dgm:t>
    </dgm:pt>
    <dgm:pt modelId="{0A511433-CCA2-4D86-A164-58EB7F8CA024}" type="parTrans" cxnId="{2DEE5AAC-CE5C-4CEF-A779-171FFFED3F0B}">
      <dgm:prSet/>
      <dgm:spPr/>
      <dgm:t>
        <a:bodyPr/>
        <a:lstStyle/>
        <a:p>
          <a:endParaRPr lang="ca-ES"/>
        </a:p>
      </dgm:t>
    </dgm:pt>
    <dgm:pt modelId="{E4DECACF-3387-4E1B-B2E9-9862664C4330}" type="sibTrans" cxnId="{2DEE5AAC-CE5C-4CEF-A779-171FFFED3F0B}">
      <dgm:prSet/>
      <dgm:spPr/>
      <dgm:t>
        <a:bodyPr/>
        <a:lstStyle/>
        <a:p>
          <a:endParaRPr lang="ca-ES"/>
        </a:p>
      </dgm:t>
    </dgm:pt>
    <dgm:pt modelId="{DA35D2A2-C9C3-4C4F-9F76-208B7A78729D}">
      <dgm:prSet/>
      <dgm:spPr/>
      <dgm:t>
        <a:bodyPr/>
        <a:lstStyle/>
        <a:p>
          <a:r>
            <a:rPr lang="es-ES" dirty="0" err="1"/>
            <a:t>Finals</a:t>
          </a:r>
          <a:r>
            <a:rPr lang="es-ES" dirty="0"/>
            <a:t> de </a:t>
          </a:r>
          <a:r>
            <a:rPr lang="es-ES" dirty="0" err="1"/>
            <a:t>març</a:t>
          </a:r>
          <a:endParaRPr lang="ca-ES" dirty="0"/>
        </a:p>
      </dgm:t>
    </dgm:pt>
    <dgm:pt modelId="{A52BE636-1611-4C50-8303-D11D75F8F36B}" type="parTrans" cxnId="{CABD3816-3AFC-4B55-A4F9-34676DD795F4}">
      <dgm:prSet/>
      <dgm:spPr/>
      <dgm:t>
        <a:bodyPr/>
        <a:lstStyle/>
        <a:p>
          <a:endParaRPr lang="ca-ES"/>
        </a:p>
      </dgm:t>
    </dgm:pt>
    <dgm:pt modelId="{EC166076-53D9-4B2B-9A2B-41CF93D3039B}" type="sibTrans" cxnId="{CABD3816-3AFC-4B55-A4F9-34676DD795F4}">
      <dgm:prSet/>
      <dgm:spPr/>
      <dgm:t>
        <a:bodyPr/>
        <a:lstStyle/>
        <a:p>
          <a:endParaRPr lang="ca-ES"/>
        </a:p>
      </dgm:t>
    </dgm:pt>
    <dgm:pt modelId="{70966BDB-9C35-4778-B36B-4B693E347E07}">
      <dgm:prSet phldrT="[Text]"/>
      <dgm:spPr/>
      <dgm:t>
        <a:bodyPr/>
        <a:lstStyle/>
        <a:p>
          <a:r>
            <a:rPr lang="fr-FR" dirty="0" err="1"/>
            <a:t>Presentació</a:t>
          </a:r>
          <a:r>
            <a:rPr lang="fr-FR" dirty="0"/>
            <a:t> de </a:t>
          </a:r>
          <a:r>
            <a:rPr lang="fr-FR" dirty="0" err="1"/>
            <a:t>sol·licituds</a:t>
          </a:r>
          <a:r>
            <a:rPr lang="fr-FR" dirty="0"/>
            <a:t> “on-line” (</a:t>
          </a:r>
          <a:r>
            <a:rPr lang="fr-FR" dirty="0" err="1"/>
            <a:t>MobOut</a:t>
          </a:r>
          <a:r>
            <a:rPr lang="fr-FR" dirty="0"/>
            <a:t>)</a:t>
          </a:r>
          <a:endParaRPr lang="ca-ES" dirty="0"/>
        </a:p>
      </dgm:t>
    </dgm:pt>
    <dgm:pt modelId="{F7641E43-EAC7-451C-8942-6D3DEF9D98D8}" type="parTrans" cxnId="{556625D6-8A66-47C6-A7BA-93A71565FD93}">
      <dgm:prSet/>
      <dgm:spPr/>
      <dgm:t>
        <a:bodyPr/>
        <a:lstStyle/>
        <a:p>
          <a:endParaRPr lang="ca-ES"/>
        </a:p>
      </dgm:t>
    </dgm:pt>
    <dgm:pt modelId="{B0DF224F-EFE4-4D25-8E3A-00E62863B03B}" type="sibTrans" cxnId="{556625D6-8A66-47C6-A7BA-93A71565FD93}">
      <dgm:prSet/>
      <dgm:spPr/>
      <dgm:t>
        <a:bodyPr/>
        <a:lstStyle/>
        <a:p>
          <a:endParaRPr lang="ca-ES"/>
        </a:p>
      </dgm:t>
    </dgm:pt>
    <dgm:pt modelId="{9979B5FD-663B-4FA9-A603-E550893466F0}">
      <dgm:prSet/>
      <dgm:spPr/>
      <dgm:t>
        <a:bodyPr/>
        <a:lstStyle/>
        <a:p>
          <a:r>
            <a:rPr lang="es-ES" dirty="0" err="1"/>
            <a:t>Publicació</a:t>
          </a:r>
          <a:r>
            <a:rPr lang="es-ES" dirty="0"/>
            <a:t> de la </a:t>
          </a:r>
          <a:r>
            <a:rPr lang="es-ES" dirty="0" err="1"/>
            <a:t>resolució</a:t>
          </a:r>
          <a:r>
            <a:rPr lang="es-ES" dirty="0"/>
            <a:t>: places </a:t>
          </a:r>
          <a:r>
            <a:rPr lang="es-ES" dirty="0" err="1"/>
            <a:t>atorgades</a:t>
          </a:r>
          <a:r>
            <a:rPr lang="es-ES" dirty="0"/>
            <a:t> i  denegades.</a:t>
          </a:r>
          <a:endParaRPr lang="ca-ES" dirty="0"/>
        </a:p>
      </dgm:t>
    </dgm:pt>
    <dgm:pt modelId="{8B0466AC-40DC-4799-9C5F-D831AE5205DB}" type="parTrans" cxnId="{69E3EBE2-75F0-4C23-B165-862B0E7194F0}">
      <dgm:prSet/>
      <dgm:spPr/>
      <dgm:t>
        <a:bodyPr/>
        <a:lstStyle/>
        <a:p>
          <a:endParaRPr lang="ca-ES"/>
        </a:p>
      </dgm:t>
    </dgm:pt>
    <dgm:pt modelId="{8448324D-E41D-4CBB-AC8A-1F683F37AC69}" type="sibTrans" cxnId="{69E3EBE2-75F0-4C23-B165-862B0E7194F0}">
      <dgm:prSet/>
      <dgm:spPr/>
      <dgm:t>
        <a:bodyPr/>
        <a:lstStyle/>
        <a:p>
          <a:endParaRPr lang="ca-ES"/>
        </a:p>
      </dgm:t>
    </dgm:pt>
    <dgm:pt modelId="{D5EBF69F-612D-482F-8763-05D49323E2D4}">
      <dgm:prSet/>
      <dgm:spPr/>
      <dgm:t>
        <a:bodyPr/>
        <a:lstStyle/>
        <a:p>
          <a:r>
            <a:rPr lang="ca-ES" dirty="0"/>
            <a:t>S’obre un període on cal acceptar o renunciar a la plaça i/o fer reclamacions </a:t>
          </a:r>
        </a:p>
      </dgm:t>
    </dgm:pt>
    <dgm:pt modelId="{849351E4-8C29-4D79-A0B6-6CEC697D23F9}" type="parTrans" cxnId="{4205A9D9-AB8D-4082-8388-E1492672515E}">
      <dgm:prSet/>
      <dgm:spPr/>
      <dgm:t>
        <a:bodyPr/>
        <a:lstStyle/>
        <a:p>
          <a:endParaRPr lang="ca-ES"/>
        </a:p>
      </dgm:t>
    </dgm:pt>
    <dgm:pt modelId="{6F3EA9AB-878F-420F-BB93-7B64FA76A35F}" type="sibTrans" cxnId="{4205A9D9-AB8D-4082-8388-E1492672515E}">
      <dgm:prSet/>
      <dgm:spPr/>
      <dgm:t>
        <a:bodyPr/>
        <a:lstStyle/>
        <a:p>
          <a:endParaRPr lang="ca-ES"/>
        </a:p>
      </dgm:t>
    </dgm:pt>
    <dgm:pt modelId="{97763DD0-DAED-49E8-96E8-7483E66EF765}">
      <dgm:prSet/>
      <dgm:spPr/>
      <dgm:t>
        <a:bodyPr/>
        <a:lstStyle/>
        <a:p>
          <a:r>
            <a:rPr lang="es-ES" dirty="0" err="1"/>
            <a:t>Publicació</a:t>
          </a:r>
          <a:r>
            <a:rPr lang="es-ES" dirty="0"/>
            <a:t> de la </a:t>
          </a:r>
          <a:r>
            <a:rPr lang="es-ES" dirty="0" err="1"/>
            <a:t>resolució</a:t>
          </a:r>
          <a:r>
            <a:rPr lang="es-ES" dirty="0"/>
            <a:t> definitiva.</a:t>
          </a:r>
          <a:endParaRPr lang="ca-ES" dirty="0"/>
        </a:p>
      </dgm:t>
    </dgm:pt>
    <dgm:pt modelId="{53BEF65F-BB10-49DC-A1E0-17AC66E09CB0}" type="parTrans" cxnId="{1617F3C9-E216-4FB6-A479-1C7910503457}">
      <dgm:prSet/>
      <dgm:spPr/>
      <dgm:t>
        <a:bodyPr/>
        <a:lstStyle/>
        <a:p>
          <a:endParaRPr lang="ca-ES"/>
        </a:p>
      </dgm:t>
    </dgm:pt>
    <dgm:pt modelId="{8FA13C4F-85F6-435D-B182-CF6C11018D8A}" type="sibTrans" cxnId="{1617F3C9-E216-4FB6-A479-1C7910503457}">
      <dgm:prSet/>
      <dgm:spPr/>
      <dgm:t>
        <a:bodyPr/>
        <a:lstStyle/>
        <a:p>
          <a:endParaRPr lang="ca-ES"/>
        </a:p>
      </dgm:t>
    </dgm:pt>
    <dgm:pt modelId="{9B8A9E8D-8DFF-432D-8A93-22B6C8BC24C8}">
      <dgm:prSet/>
      <dgm:spPr/>
      <dgm:t>
        <a:bodyPr/>
        <a:lstStyle/>
        <a:p>
          <a:r>
            <a:rPr lang="ca-ES" dirty="0"/>
            <a:t>Abril</a:t>
          </a:r>
        </a:p>
      </dgm:t>
    </dgm:pt>
    <dgm:pt modelId="{5E402ED2-F359-4F94-AA9F-7500055EDF98}" type="parTrans" cxnId="{E3A4A0CC-F43F-4D68-BA23-7983B04E230B}">
      <dgm:prSet/>
      <dgm:spPr/>
      <dgm:t>
        <a:bodyPr/>
        <a:lstStyle/>
        <a:p>
          <a:endParaRPr lang="es-ES"/>
        </a:p>
      </dgm:t>
    </dgm:pt>
    <dgm:pt modelId="{C7BBFBBC-540F-4DDA-915A-D5B8D3A732E4}" type="sibTrans" cxnId="{E3A4A0CC-F43F-4D68-BA23-7983B04E230B}">
      <dgm:prSet/>
      <dgm:spPr/>
      <dgm:t>
        <a:bodyPr/>
        <a:lstStyle/>
        <a:p>
          <a:endParaRPr lang="es-ES"/>
        </a:p>
      </dgm:t>
    </dgm:pt>
    <dgm:pt modelId="{CF4A0122-E526-4BAF-8CB6-E4A2E5B74DC4}">
      <dgm:prSet/>
      <dgm:spPr/>
      <dgm:t>
        <a:bodyPr/>
        <a:lstStyle/>
        <a:p>
          <a:r>
            <a:rPr lang="ca-ES" dirty="0"/>
            <a:t>Sessió informativa FEP per iniciar tràmits</a:t>
          </a:r>
        </a:p>
      </dgm:t>
    </dgm:pt>
    <dgm:pt modelId="{02F00BD0-72B8-4CAB-A28E-51D055A398CC}" type="parTrans" cxnId="{68B48D0B-E2E9-4F90-8CED-CA404A5A5A62}">
      <dgm:prSet/>
      <dgm:spPr/>
      <dgm:t>
        <a:bodyPr/>
        <a:lstStyle/>
        <a:p>
          <a:endParaRPr lang="es-ES"/>
        </a:p>
      </dgm:t>
    </dgm:pt>
    <dgm:pt modelId="{212EBEBF-60DD-489B-A02D-8749531E1311}" type="sibTrans" cxnId="{68B48D0B-E2E9-4F90-8CED-CA404A5A5A62}">
      <dgm:prSet/>
      <dgm:spPr/>
      <dgm:t>
        <a:bodyPr/>
        <a:lstStyle/>
        <a:p>
          <a:endParaRPr lang="es-ES"/>
        </a:p>
      </dgm:t>
    </dgm:pt>
    <dgm:pt modelId="{6948404E-C67D-4D3B-928E-A04C578C2051}" type="pres">
      <dgm:prSet presAssocID="{3E7E40C8-0EDB-40B5-8F5E-7DB644FA10F8}" presName="linearFlow" presStyleCnt="0">
        <dgm:presLayoutVars>
          <dgm:dir/>
          <dgm:animLvl val="lvl"/>
          <dgm:resizeHandles val="exact"/>
        </dgm:presLayoutVars>
      </dgm:prSet>
      <dgm:spPr/>
    </dgm:pt>
    <dgm:pt modelId="{2A611F4E-2CC7-499A-A475-BC98C483C0F6}" type="pres">
      <dgm:prSet presAssocID="{E3593FE8-F23C-43A8-A807-C43B93D1B36A}" presName="composite" presStyleCnt="0"/>
      <dgm:spPr/>
    </dgm:pt>
    <dgm:pt modelId="{89C9941E-68B9-4368-BFD5-17B4AE34E669}" type="pres">
      <dgm:prSet presAssocID="{E3593FE8-F23C-43A8-A807-C43B93D1B36A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85A428C5-7E1E-4FC7-83E5-46F52A727895}" type="pres">
      <dgm:prSet presAssocID="{E3593FE8-F23C-43A8-A807-C43B93D1B36A}" presName="descendantText" presStyleLbl="alignAcc1" presStyleIdx="0" presStyleCnt="5">
        <dgm:presLayoutVars>
          <dgm:bulletEnabled val="1"/>
        </dgm:presLayoutVars>
      </dgm:prSet>
      <dgm:spPr/>
    </dgm:pt>
    <dgm:pt modelId="{E3DCB3BF-A3EF-4B54-8EA3-76F60AB60BBE}" type="pres">
      <dgm:prSet presAssocID="{754BAFC1-7222-4CBF-94B4-8E94E146AF84}" presName="sp" presStyleCnt="0"/>
      <dgm:spPr/>
    </dgm:pt>
    <dgm:pt modelId="{5170668B-21D8-4973-A128-2F7B38753F9C}" type="pres">
      <dgm:prSet presAssocID="{8308EFCD-2E04-4CF2-A355-7ECFA02B283E}" presName="composite" presStyleCnt="0"/>
      <dgm:spPr/>
    </dgm:pt>
    <dgm:pt modelId="{57216CFB-A8F6-4F05-B3DE-525B66756C1C}" type="pres">
      <dgm:prSet presAssocID="{8308EFCD-2E04-4CF2-A355-7ECFA02B283E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8E901DF-A7E9-4D03-879F-736403682637}" type="pres">
      <dgm:prSet presAssocID="{8308EFCD-2E04-4CF2-A355-7ECFA02B283E}" presName="descendantText" presStyleLbl="alignAcc1" presStyleIdx="1" presStyleCnt="5">
        <dgm:presLayoutVars>
          <dgm:bulletEnabled val="1"/>
        </dgm:presLayoutVars>
      </dgm:prSet>
      <dgm:spPr/>
    </dgm:pt>
    <dgm:pt modelId="{3AE8CA86-F3FC-4035-B8B3-2B4C21142CAB}" type="pres">
      <dgm:prSet presAssocID="{6708382F-8F98-4445-889E-55BCB902CA7C}" presName="sp" presStyleCnt="0"/>
      <dgm:spPr/>
    </dgm:pt>
    <dgm:pt modelId="{68215A71-0B09-4E00-AC18-A7DFF466E4B3}" type="pres">
      <dgm:prSet presAssocID="{3CA9AACD-6908-4F1F-8BF4-2363560363E7}" presName="composite" presStyleCnt="0"/>
      <dgm:spPr/>
    </dgm:pt>
    <dgm:pt modelId="{369F59B1-5059-4D95-B11E-F32A471BB03D}" type="pres">
      <dgm:prSet presAssocID="{3CA9AACD-6908-4F1F-8BF4-2363560363E7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13C3E8C-5EA2-4AB1-BE3E-9CD6A2506742}" type="pres">
      <dgm:prSet presAssocID="{3CA9AACD-6908-4F1F-8BF4-2363560363E7}" presName="descendantText" presStyleLbl="alignAcc1" presStyleIdx="2" presStyleCnt="5">
        <dgm:presLayoutVars>
          <dgm:bulletEnabled val="1"/>
        </dgm:presLayoutVars>
      </dgm:prSet>
      <dgm:spPr/>
    </dgm:pt>
    <dgm:pt modelId="{1DCFAA19-E503-4309-BB7E-33C95AB31C17}" type="pres">
      <dgm:prSet presAssocID="{E4DECACF-3387-4E1B-B2E9-9862664C4330}" presName="sp" presStyleCnt="0"/>
      <dgm:spPr/>
    </dgm:pt>
    <dgm:pt modelId="{369BDD7E-6376-4D67-84AC-F56A11C81208}" type="pres">
      <dgm:prSet presAssocID="{DA35D2A2-C9C3-4C4F-9F76-208B7A78729D}" presName="composite" presStyleCnt="0"/>
      <dgm:spPr/>
    </dgm:pt>
    <dgm:pt modelId="{8CB0B57A-A588-4BA5-ADC0-F77291924CD4}" type="pres">
      <dgm:prSet presAssocID="{DA35D2A2-C9C3-4C4F-9F76-208B7A78729D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0ADD922-A146-4B6A-A273-718B6A731D93}" type="pres">
      <dgm:prSet presAssocID="{DA35D2A2-C9C3-4C4F-9F76-208B7A78729D}" presName="descendantText" presStyleLbl="alignAcc1" presStyleIdx="3" presStyleCnt="5">
        <dgm:presLayoutVars>
          <dgm:bulletEnabled val="1"/>
        </dgm:presLayoutVars>
      </dgm:prSet>
      <dgm:spPr/>
    </dgm:pt>
    <dgm:pt modelId="{EC274CD2-3412-4D96-A5CA-92602DE421F9}" type="pres">
      <dgm:prSet presAssocID="{EC166076-53D9-4B2B-9A2B-41CF93D3039B}" presName="sp" presStyleCnt="0"/>
      <dgm:spPr/>
    </dgm:pt>
    <dgm:pt modelId="{2629A7B2-6176-47B9-B5F3-5D96E9BE73DC}" type="pres">
      <dgm:prSet presAssocID="{9B8A9E8D-8DFF-432D-8A93-22B6C8BC24C8}" presName="composite" presStyleCnt="0"/>
      <dgm:spPr/>
    </dgm:pt>
    <dgm:pt modelId="{83C429DE-1628-499C-AA95-20601ADDF752}" type="pres">
      <dgm:prSet presAssocID="{9B8A9E8D-8DFF-432D-8A93-22B6C8BC24C8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544EEA9-41AD-4F2C-B1D1-271AA46F201E}" type="pres">
      <dgm:prSet presAssocID="{9B8A9E8D-8DFF-432D-8A93-22B6C8BC24C8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68B48D0B-E2E9-4F90-8CED-CA404A5A5A62}" srcId="{9B8A9E8D-8DFF-432D-8A93-22B6C8BC24C8}" destId="{CF4A0122-E526-4BAF-8CB6-E4A2E5B74DC4}" srcOrd="0" destOrd="0" parTransId="{02F00BD0-72B8-4CAB-A28E-51D055A398CC}" sibTransId="{212EBEBF-60DD-489B-A02D-8749531E1311}"/>
    <dgm:cxn modelId="{5760C811-238E-42A4-AD66-96CC3C34CF0A}" type="presOf" srcId="{E3593FE8-F23C-43A8-A807-C43B93D1B36A}" destId="{89C9941E-68B9-4368-BFD5-17B4AE34E669}" srcOrd="0" destOrd="0" presId="urn:microsoft.com/office/officeart/2005/8/layout/chevron2"/>
    <dgm:cxn modelId="{CABD3816-3AFC-4B55-A4F9-34676DD795F4}" srcId="{3E7E40C8-0EDB-40B5-8F5E-7DB644FA10F8}" destId="{DA35D2A2-C9C3-4C4F-9F76-208B7A78729D}" srcOrd="3" destOrd="0" parTransId="{A52BE636-1611-4C50-8303-D11D75F8F36B}" sibTransId="{EC166076-53D9-4B2B-9A2B-41CF93D3039B}"/>
    <dgm:cxn modelId="{176BBC17-9A2A-454B-AB45-90FBEF205338}" type="presOf" srcId="{8308EFCD-2E04-4CF2-A355-7ECFA02B283E}" destId="{57216CFB-A8F6-4F05-B3DE-525B66756C1C}" srcOrd="0" destOrd="0" presId="urn:microsoft.com/office/officeart/2005/8/layout/chevron2"/>
    <dgm:cxn modelId="{EEF8121F-737C-4CFA-9E50-E368AA5D7A9C}" type="presOf" srcId="{97763DD0-DAED-49E8-96E8-7483E66EF765}" destId="{50ADD922-A146-4B6A-A273-718B6A731D93}" srcOrd="0" destOrd="0" presId="urn:microsoft.com/office/officeart/2005/8/layout/chevron2"/>
    <dgm:cxn modelId="{163EC424-A730-476F-AA53-7F5BFF9E3F41}" type="presOf" srcId="{9979B5FD-663B-4FA9-A603-E550893466F0}" destId="{58E901DF-A7E9-4D03-879F-736403682637}" srcOrd="0" destOrd="0" presId="urn:microsoft.com/office/officeart/2005/8/layout/chevron2"/>
    <dgm:cxn modelId="{286E5D26-2913-4092-80B4-0C2524905655}" type="presOf" srcId="{CF4A0122-E526-4BAF-8CB6-E4A2E5B74DC4}" destId="{2544EEA9-41AD-4F2C-B1D1-271AA46F201E}" srcOrd="0" destOrd="0" presId="urn:microsoft.com/office/officeart/2005/8/layout/chevron2"/>
    <dgm:cxn modelId="{7C227A5D-68FE-430B-B741-B794A316C785}" srcId="{3E7E40C8-0EDB-40B5-8F5E-7DB644FA10F8}" destId="{E3593FE8-F23C-43A8-A807-C43B93D1B36A}" srcOrd="0" destOrd="0" parTransId="{7617F717-86ED-4A46-9A80-B266D32BDFB4}" sibTransId="{754BAFC1-7222-4CBF-94B4-8E94E146AF84}"/>
    <dgm:cxn modelId="{9BDD1444-5611-4BA3-B9E8-7A218395D398}" srcId="{3E7E40C8-0EDB-40B5-8F5E-7DB644FA10F8}" destId="{8308EFCD-2E04-4CF2-A355-7ECFA02B283E}" srcOrd="1" destOrd="0" parTransId="{0EE0A042-3808-4EF1-83C2-8E6DB616E23E}" sibTransId="{6708382F-8F98-4445-889E-55BCB902CA7C}"/>
    <dgm:cxn modelId="{E8B34F4B-1969-468C-A9C2-BBBF8FF42C92}" type="presOf" srcId="{3CA9AACD-6908-4F1F-8BF4-2363560363E7}" destId="{369F59B1-5059-4D95-B11E-F32A471BB03D}" srcOrd="0" destOrd="0" presId="urn:microsoft.com/office/officeart/2005/8/layout/chevron2"/>
    <dgm:cxn modelId="{5968B481-E109-4950-B642-5342931CA6F7}" type="presOf" srcId="{DA35D2A2-C9C3-4C4F-9F76-208B7A78729D}" destId="{8CB0B57A-A588-4BA5-ADC0-F77291924CD4}" srcOrd="0" destOrd="0" presId="urn:microsoft.com/office/officeart/2005/8/layout/chevron2"/>
    <dgm:cxn modelId="{357C7287-3FE1-4D07-9871-EDE165DC902C}" type="presOf" srcId="{3E7E40C8-0EDB-40B5-8F5E-7DB644FA10F8}" destId="{6948404E-C67D-4D3B-928E-A04C578C2051}" srcOrd="0" destOrd="0" presId="urn:microsoft.com/office/officeart/2005/8/layout/chevron2"/>
    <dgm:cxn modelId="{5043B197-4359-4EBE-BC61-25AD14C69813}" type="presOf" srcId="{D5EBF69F-612D-482F-8763-05D49323E2D4}" destId="{013C3E8C-5EA2-4AB1-BE3E-9CD6A2506742}" srcOrd="0" destOrd="0" presId="urn:microsoft.com/office/officeart/2005/8/layout/chevron2"/>
    <dgm:cxn modelId="{26C048A6-0D82-422A-87BE-6B319B8A015F}" type="presOf" srcId="{9B8A9E8D-8DFF-432D-8A93-22B6C8BC24C8}" destId="{83C429DE-1628-499C-AA95-20601ADDF752}" srcOrd="0" destOrd="0" presId="urn:microsoft.com/office/officeart/2005/8/layout/chevron2"/>
    <dgm:cxn modelId="{2DEE5AAC-CE5C-4CEF-A779-171FFFED3F0B}" srcId="{3E7E40C8-0EDB-40B5-8F5E-7DB644FA10F8}" destId="{3CA9AACD-6908-4F1F-8BF4-2363560363E7}" srcOrd="2" destOrd="0" parTransId="{0A511433-CCA2-4D86-A164-58EB7F8CA024}" sibTransId="{E4DECACF-3387-4E1B-B2E9-9862664C4330}"/>
    <dgm:cxn modelId="{1617F3C9-E216-4FB6-A479-1C7910503457}" srcId="{DA35D2A2-C9C3-4C4F-9F76-208B7A78729D}" destId="{97763DD0-DAED-49E8-96E8-7483E66EF765}" srcOrd="0" destOrd="0" parTransId="{53BEF65F-BB10-49DC-A1E0-17AC66E09CB0}" sibTransId="{8FA13C4F-85F6-435D-B182-CF6C11018D8A}"/>
    <dgm:cxn modelId="{E3A4A0CC-F43F-4D68-BA23-7983B04E230B}" srcId="{3E7E40C8-0EDB-40B5-8F5E-7DB644FA10F8}" destId="{9B8A9E8D-8DFF-432D-8A93-22B6C8BC24C8}" srcOrd="4" destOrd="0" parTransId="{5E402ED2-F359-4F94-AA9F-7500055EDF98}" sibTransId="{C7BBFBBC-540F-4DDA-915A-D5B8D3A732E4}"/>
    <dgm:cxn modelId="{DEE9BFD0-C93F-437D-A24F-07FD910D81B5}" type="presOf" srcId="{70966BDB-9C35-4778-B36B-4B693E347E07}" destId="{85A428C5-7E1E-4FC7-83E5-46F52A727895}" srcOrd="0" destOrd="0" presId="urn:microsoft.com/office/officeart/2005/8/layout/chevron2"/>
    <dgm:cxn modelId="{556625D6-8A66-47C6-A7BA-93A71565FD93}" srcId="{E3593FE8-F23C-43A8-A807-C43B93D1B36A}" destId="{70966BDB-9C35-4778-B36B-4B693E347E07}" srcOrd="0" destOrd="0" parTransId="{F7641E43-EAC7-451C-8942-6D3DEF9D98D8}" sibTransId="{B0DF224F-EFE4-4D25-8E3A-00E62863B03B}"/>
    <dgm:cxn modelId="{4205A9D9-AB8D-4082-8388-E1492672515E}" srcId="{3CA9AACD-6908-4F1F-8BF4-2363560363E7}" destId="{D5EBF69F-612D-482F-8763-05D49323E2D4}" srcOrd="0" destOrd="0" parTransId="{849351E4-8C29-4D79-A0B6-6CEC697D23F9}" sibTransId="{6F3EA9AB-878F-420F-BB93-7B64FA76A35F}"/>
    <dgm:cxn modelId="{69E3EBE2-75F0-4C23-B165-862B0E7194F0}" srcId="{8308EFCD-2E04-4CF2-A355-7ECFA02B283E}" destId="{9979B5FD-663B-4FA9-A603-E550893466F0}" srcOrd="0" destOrd="0" parTransId="{8B0466AC-40DC-4799-9C5F-D831AE5205DB}" sibTransId="{8448324D-E41D-4CBB-AC8A-1F683F37AC69}"/>
    <dgm:cxn modelId="{53087141-E4FC-440C-A760-6BBBCE690572}" type="presParOf" srcId="{6948404E-C67D-4D3B-928E-A04C578C2051}" destId="{2A611F4E-2CC7-499A-A475-BC98C483C0F6}" srcOrd="0" destOrd="0" presId="urn:microsoft.com/office/officeart/2005/8/layout/chevron2"/>
    <dgm:cxn modelId="{024565DF-0B80-403C-B938-F970A63ECEC3}" type="presParOf" srcId="{2A611F4E-2CC7-499A-A475-BC98C483C0F6}" destId="{89C9941E-68B9-4368-BFD5-17B4AE34E669}" srcOrd="0" destOrd="0" presId="urn:microsoft.com/office/officeart/2005/8/layout/chevron2"/>
    <dgm:cxn modelId="{E5479AC8-E3D0-49A8-988D-26FDE7A05BAF}" type="presParOf" srcId="{2A611F4E-2CC7-499A-A475-BC98C483C0F6}" destId="{85A428C5-7E1E-4FC7-83E5-46F52A727895}" srcOrd="1" destOrd="0" presId="urn:microsoft.com/office/officeart/2005/8/layout/chevron2"/>
    <dgm:cxn modelId="{E5CA3959-FF53-430C-A38F-6F4E42320186}" type="presParOf" srcId="{6948404E-C67D-4D3B-928E-A04C578C2051}" destId="{E3DCB3BF-A3EF-4B54-8EA3-76F60AB60BBE}" srcOrd="1" destOrd="0" presId="urn:microsoft.com/office/officeart/2005/8/layout/chevron2"/>
    <dgm:cxn modelId="{B9E32AAB-2D49-440E-984D-ABDFDCC5B7B0}" type="presParOf" srcId="{6948404E-C67D-4D3B-928E-A04C578C2051}" destId="{5170668B-21D8-4973-A128-2F7B38753F9C}" srcOrd="2" destOrd="0" presId="urn:microsoft.com/office/officeart/2005/8/layout/chevron2"/>
    <dgm:cxn modelId="{71CACF96-A3E8-430B-A7BE-D232D053CC8F}" type="presParOf" srcId="{5170668B-21D8-4973-A128-2F7B38753F9C}" destId="{57216CFB-A8F6-4F05-B3DE-525B66756C1C}" srcOrd="0" destOrd="0" presId="urn:microsoft.com/office/officeart/2005/8/layout/chevron2"/>
    <dgm:cxn modelId="{9865CF10-32BE-44ED-AB1F-F9AF7566F520}" type="presParOf" srcId="{5170668B-21D8-4973-A128-2F7B38753F9C}" destId="{58E901DF-A7E9-4D03-879F-736403682637}" srcOrd="1" destOrd="0" presId="urn:microsoft.com/office/officeart/2005/8/layout/chevron2"/>
    <dgm:cxn modelId="{CB25C84C-C7F8-4A46-B9B9-FB2D6AA8EC3C}" type="presParOf" srcId="{6948404E-C67D-4D3B-928E-A04C578C2051}" destId="{3AE8CA86-F3FC-4035-B8B3-2B4C21142CAB}" srcOrd="3" destOrd="0" presId="urn:microsoft.com/office/officeart/2005/8/layout/chevron2"/>
    <dgm:cxn modelId="{E1171B35-4EE2-4D6E-BEE9-D5337B865A54}" type="presParOf" srcId="{6948404E-C67D-4D3B-928E-A04C578C2051}" destId="{68215A71-0B09-4E00-AC18-A7DFF466E4B3}" srcOrd="4" destOrd="0" presId="urn:microsoft.com/office/officeart/2005/8/layout/chevron2"/>
    <dgm:cxn modelId="{B769C758-05D2-434B-9DB0-55D00F6A36A9}" type="presParOf" srcId="{68215A71-0B09-4E00-AC18-A7DFF466E4B3}" destId="{369F59B1-5059-4D95-B11E-F32A471BB03D}" srcOrd="0" destOrd="0" presId="urn:microsoft.com/office/officeart/2005/8/layout/chevron2"/>
    <dgm:cxn modelId="{7C3BDF41-F6AF-4F74-9141-2B28FEB2115B}" type="presParOf" srcId="{68215A71-0B09-4E00-AC18-A7DFF466E4B3}" destId="{013C3E8C-5EA2-4AB1-BE3E-9CD6A2506742}" srcOrd="1" destOrd="0" presId="urn:microsoft.com/office/officeart/2005/8/layout/chevron2"/>
    <dgm:cxn modelId="{B3CA22D7-E2B6-4144-8C9B-C85B6F8DF060}" type="presParOf" srcId="{6948404E-C67D-4D3B-928E-A04C578C2051}" destId="{1DCFAA19-E503-4309-BB7E-33C95AB31C17}" srcOrd="5" destOrd="0" presId="urn:microsoft.com/office/officeart/2005/8/layout/chevron2"/>
    <dgm:cxn modelId="{A0F62A0D-5349-41E2-8AC7-ABB28F388FDC}" type="presParOf" srcId="{6948404E-C67D-4D3B-928E-A04C578C2051}" destId="{369BDD7E-6376-4D67-84AC-F56A11C81208}" srcOrd="6" destOrd="0" presId="urn:microsoft.com/office/officeart/2005/8/layout/chevron2"/>
    <dgm:cxn modelId="{FC4CA374-ED31-4875-B2F2-341840571C69}" type="presParOf" srcId="{369BDD7E-6376-4D67-84AC-F56A11C81208}" destId="{8CB0B57A-A588-4BA5-ADC0-F77291924CD4}" srcOrd="0" destOrd="0" presId="urn:microsoft.com/office/officeart/2005/8/layout/chevron2"/>
    <dgm:cxn modelId="{60E8A952-0F11-46DB-9093-D39B7ACC0F17}" type="presParOf" srcId="{369BDD7E-6376-4D67-84AC-F56A11C81208}" destId="{50ADD922-A146-4B6A-A273-718B6A731D93}" srcOrd="1" destOrd="0" presId="urn:microsoft.com/office/officeart/2005/8/layout/chevron2"/>
    <dgm:cxn modelId="{42065B48-B853-447E-8CC8-FA93818629C6}" type="presParOf" srcId="{6948404E-C67D-4D3B-928E-A04C578C2051}" destId="{EC274CD2-3412-4D96-A5CA-92602DE421F9}" srcOrd="7" destOrd="0" presId="urn:microsoft.com/office/officeart/2005/8/layout/chevron2"/>
    <dgm:cxn modelId="{558E1984-9F0A-4DA1-88B6-65E586AEBF65}" type="presParOf" srcId="{6948404E-C67D-4D3B-928E-A04C578C2051}" destId="{2629A7B2-6176-47B9-B5F3-5D96E9BE73DC}" srcOrd="8" destOrd="0" presId="urn:microsoft.com/office/officeart/2005/8/layout/chevron2"/>
    <dgm:cxn modelId="{7FEC770B-479C-4C37-903D-C983D3D4B228}" type="presParOf" srcId="{2629A7B2-6176-47B9-B5F3-5D96E9BE73DC}" destId="{83C429DE-1628-499C-AA95-20601ADDF752}" srcOrd="0" destOrd="0" presId="urn:microsoft.com/office/officeart/2005/8/layout/chevron2"/>
    <dgm:cxn modelId="{B10CA778-FB73-43A1-834B-68E402BEE1F7}" type="presParOf" srcId="{2629A7B2-6176-47B9-B5F3-5D96E9BE73DC}" destId="{2544EEA9-41AD-4F2C-B1D1-271AA46F20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6ED9DD-94F6-46B7-9C46-2D8D88FEB4DD}" type="doc">
      <dgm:prSet loTypeId="urn:microsoft.com/office/officeart/2005/8/layout/h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C3ED52B8-0324-46F4-9848-054D04BE513C}">
      <dgm:prSet phldrT="[Text]" custT="1"/>
      <dgm:spPr/>
      <dgm:t>
        <a:bodyPr/>
        <a:lstStyle/>
        <a:p>
          <a:pPr>
            <a:buFontTx/>
            <a:buNone/>
          </a:pPr>
          <a:r>
            <a:rPr lang="ca-ES" altLang="es-ES" sz="3200" b="1" spc="-70" dirty="0"/>
            <a:t>Durant els primers 15 dies d’estada cal tramitar a l’OI</a:t>
          </a:r>
          <a:r>
            <a:rPr lang="ca-ES" altLang="es-ES" sz="3200" spc="-70" dirty="0"/>
            <a:t>:</a:t>
          </a:r>
          <a:endParaRPr lang="es-ES" sz="3200" dirty="0"/>
        </a:p>
      </dgm:t>
    </dgm:pt>
    <dgm:pt modelId="{DD4E50AF-F484-4219-BB32-CF9DF8A6F156}" type="parTrans" cxnId="{240201E0-115A-4FB7-854C-423B759737D9}">
      <dgm:prSet/>
      <dgm:spPr/>
      <dgm:t>
        <a:bodyPr/>
        <a:lstStyle/>
        <a:p>
          <a:endParaRPr lang="es-ES" sz="3200"/>
        </a:p>
      </dgm:t>
    </dgm:pt>
    <dgm:pt modelId="{86948B6D-D854-413B-B952-711E9C4580BA}" type="sibTrans" cxnId="{240201E0-115A-4FB7-854C-423B759737D9}">
      <dgm:prSet/>
      <dgm:spPr/>
      <dgm:t>
        <a:bodyPr/>
        <a:lstStyle/>
        <a:p>
          <a:endParaRPr lang="es-ES" sz="3200"/>
        </a:p>
      </dgm:t>
    </dgm:pt>
    <dgm:pt modelId="{E9E3E8FC-BF52-4595-B754-D06930702C78}">
      <dgm:prSet custT="1"/>
      <dgm:spPr/>
      <dgm:t>
        <a:bodyPr/>
        <a:lstStyle/>
        <a:p>
          <a:r>
            <a:rPr lang="ca-ES" altLang="es-ES" sz="3200" b="1"/>
            <a:t>Justificant d’incorporació a la universitat de destí </a:t>
          </a:r>
          <a:endParaRPr lang="ca-ES" altLang="es-ES" sz="3200" b="1" dirty="0"/>
        </a:p>
      </dgm:t>
    </dgm:pt>
    <dgm:pt modelId="{056A1B43-043B-4661-921E-62F5B743EB4B}" type="parTrans" cxnId="{8F7C8324-A4BC-487F-978D-F706FEF8DA90}">
      <dgm:prSet/>
      <dgm:spPr/>
      <dgm:t>
        <a:bodyPr/>
        <a:lstStyle/>
        <a:p>
          <a:endParaRPr lang="es-ES" sz="3200"/>
        </a:p>
      </dgm:t>
    </dgm:pt>
    <dgm:pt modelId="{D24306AE-5E00-4815-8D0E-11E231FCAE5E}" type="sibTrans" cxnId="{8F7C8324-A4BC-487F-978D-F706FEF8DA90}">
      <dgm:prSet/>
      <dgm:spPr/>
      <dgm:t>
        <a:bodyPr/>
        <a:lstStyle/>
        <a:p>
          <a:endParaRPr lang="es-ES" sz="3200"/>
        </a:p>
      </dgm:t>
    </dgm:pt>
    <dgm:pt modelId="{85A3EE4F-AE9A-45AE-8377-6041CB73460D}">
      <dgm:prSet custT="1"/>
      <dgm:spPr/>
      <dgm:t>
        <a:bodyPr/>
        <a:lstStyle/>
        <a:p>
          <a:r>
            <a:rPr lang="ca-ES" altLang="es-ES" sz="3200" dirty="0"/>
            <a:t>Realització del </a:t>
          </a:r>
          <a:r>
            <a:rPr lang="ca-ES" altLang="es-ES" sz="3200" b="1" dirty="0"/>
            <a:t>test lingüístic </a:t>
          </a:r>
          <a:r>
            <a:rPr lang="ca-ES" altLang="es-ES" sz="3200" dirty="0"/>
            <a:t>online OLS, si s’escau</a:t>
          </a:r>
        </a:p>
      </dgm:t>
    </dgm:pt>
    <dgm:pt modelId="{35632078-EDA9-428E-BFE1-C8489947B51D}" type="parTrans" cxnId="{5913E001-4DEB-4780-9282-7287D34FE72B}">
      <dgm:prSet/>
      <dgm:spPr/>
      <dgm:t>
        <a:bodyPr/>
        <a:lstStyle/>
        <a:p>
          <a:endParaRPr lang="es-ES" sz="3200"/>
        </a:p>
      </dgm:t>
    </dgm:pt>
    <dgm:pt modelId="{8279F6CD-BA3C-4B97-8011-98090A72BC1A}" type="sibTrans" cxnId="{5913E001-4DEB-4780-9282-7287D34FE72B}">
      <dgm:prSet/>
      <dgm:spPr/>
      <dgm:t>
        <a:bodyPr/>
        <a:lstStyle/>
        <a:p>
          <a:endParaRPr lang="es-ES" sz="3200"/>
        </a:p>
      </dgm:t>
    </dgm:pt>
    <dgm:pt modelId="{610FEC3E-1E27-4C7A-9A32-7113E9FB87FB}">
      <dgm:prSet custT="1"/>
      <dgm:spPr/>
      <dgm:t>
        <a:bodyPr/>
        <a:lstStyle/>
        <a:p>
          <a:r>
            <a:rPr lang="ca-ES" altLang="es-ES" sz="3200" b="1" dirty="0">
              <a:solidFill>
                <a:schemeClr val="tx1"/>
              </a:solidFill>
            </a:rPr>
            <a:t>Un cop finalitzada la mobilitat</a:t>
          </a:r>
        </a:p>
      </dgm:t>
    </dgm:pt>
    <dgm:pt modelId="{928A5B3B-7806-4AFC-AFE9-D0F344DD1415}" type="parTrans" cxnId="{C4BDBA40-0754-4142-9BD3-09F65B2BB3A4}">
      <dgm:prSet/>
      <dgm:spPr/>
      <dgm:t>
        <a:bodyPr/>
        <a:lstStyle/>
        <a:p>
          <a:endParaRPr lang="es-ES" sz="3200"/>
        </a:p>
      </dgm:t>
    </dgm:pt>
    <dgm:pt modelId="{A8F27B01-EE3B-4ABD-99D2-A3236B37D23A}" type="sibTrans" cxnId="{C4BDBA40-0754-4142-9BD3-09F65B2BB3A4}">
      <dgm:prSet/>
      <dgm:spPr/>
      <dgm:t>
        <a:bodyPr/>
        <a:lstStyle/>
        <a:p>
          <a:endParaRPr lang="es-ES" sz="3200"/>
        </a:p>
      </dgm:t>
    </dgm:pt>
    <dgm:pt modelId="{EE63B129-81FC-4D93-B38C-1FE1D5D06AA6}">
      <dgm:prSet custT="1"/>
      <dgm:spPr/>
      <dgm:t>
        <a:bodyPr/>
        <a:lstStyle/>
        <a:p>
          <a:r>
            <a:rPr lang="ca-ES" altLang="es-ES" sz="3200" dirty="0"/>
            <a:t>En un termini màxim de 30 dies, l’original del </a:t>
          </a:r>
          <a:r>
            <a:rPr lang="ca-ES" altLang="es-ES" sz="3200" b="1" dirty="0"/>
            <a:t>Certificat d’estada </a:t>
          </a:r>
          <a:r>
            <a:rPr lang="ca-ES" altLang="es-ES" sz="3200" dirty="0"/>
            <a:t>degudament signat i segellat per la universitat de destí.</a:t>
          </a:r>
        </a:p>
      </dgm:t>
    </dgm:pt>
    <dgm:pt modelId="{7A9E03D5-4F10-4430-8A49-609F9790B3DF}" type="parTrans" cxnId="{4C189156-6183-4F05-B63F-4CF183B41D03}">
      <dgm:prSet/>
      <dgm:spPr/>
      <dgm:t>
        <a:bodyPr/>
        <a:lstStyle/>
        <a:p>
          <a:endParaRPr lang="es-ES" sz="3200"/>
        </a:p>
      </dgm:t>
    </dgm:pt>
    <dgm:pt modelId="{43C52168-2610-4377-A2A1-6257D3133DA9}" type="sibTrans" cxnId="{4C189156-6183-4F05-B63F-4CF183B41D03}">
      <dgm:prSet/>
      <dgm:spPr/>
      <dgm:t>
        <a:bodyPr/>
        <a:lstStyle/>
        <a:p>
          <a:endParaRPr lang="es-ES" sz="3200"/>
        </a:p>
      </dgm:t>
    </dgm:pt>
    <dgm:pt modelId="{83502D9D-D244-4018-A72B-E0B01B2C2C07}">
      <dgm:prSet custT="1"/>
      <dgm:spPr/>
      <dgm:t>
        <a:bodyPr/>
        <a:lstStyle/>
        <a:p>
          <a:r>
            <a:rPr lang="ca-ES" altLang="es-ES" sz="3200" dirty="0"/>
            <a:t>Realització del </a:t>
          </a:r>
          <a:r>
            <a:rPr lang="ca-ES" altLang="es-ES" sz="3200" b="1" dirty="0"/>
            <a:t>segon test </a:t>
          </a:r>
          <a:r>
            <a:rPr lang="ca-ES" altLang="es-ES" sz="3200" dirty="0"/>
            <a:t>lingüístic online OLS.</a:t>
          </a:r>
          <a:endParaRPr lang="ca-ES" altLang="es-ES" sz="3200" b="1" dirty="0"/>
        </a:p>
      </dgm:t>
    </dgm:pt>
    <dgm:pt modelId="{D85944CA-D23F-4B8B-82AE-02EB80DA49E5}" type="parTrans" cxnId="{2CBED1FC-4293-4A32-A78D-FC35D3C65F78}">
      <dgm:prSet/>
      <dgm:spPr/>
      <dgm:t>
        <a:bodyPr/>
        <a:lstStyle/>
        <a:p>
          <a:endParaRPr lang="es-ES" sz="3200"/>
        </a:p>
      </dgm:t>
    </dgm:pt>
    <dgm:pt modelId="{C988EE34-876F-4FBC-B454-9570D6CFE263}" type="sibTrans" cxnId="{2CBED1FC-4293-4A32-A78D-FC35D3C65F78}">
      <dgm:prSet/>
      <dgm:spPr/>
      <dgm:t>
        <a:bodyPr/>
        <a:lstStyle/>
        <a:p>
          <a:endParaRPr lang="es-ES" sz="3200"/>
        </a:p>
      </dgm:t>
    </dgm:pt>
    <dgm:pt modelId="{84D1A887-2751-46A1-804B-2D4819DD4ADC}">
      <dgm:prSet custT="1"/>
      <dgm:spPr/>
      <dgm:t>
        <a:bodyPr/>
        <a:lstStyle/>
        <a:p>
          <a:r>
            <a:rPr lang="ca-ES" altLang="es-ES" sz="3200" b="1" dirty="0"/>
            <a:t>Qüestionari UE </a:t>
          </a:r>
          <a:r>
            <a:rPr lang="ca-ES" altLang="es-ES" sz="3200" dirty="0"/>
            <a:t>(EU </a:t>
          </a:r>
          <a:r>
            <a:rPr lang="ca-ES" altLang="es-ES" sz="3200" dirty="0" err="1"/>
            <a:t>Survey</a:t>
          </a:r>
          <a:r>
            <a:rPr lang="ca-ES" altLang="es-ES" sz="3200" dirty="0"/>
            <a:t>).</a:t>
          </a:r>
        </a:p>
      </dgm:t>
    </dgm:pt>
    <dgm:pt modelId="{83D1F16C-1131-48E5-8FA2-776447BE6AA6}" type="parTrans" cxnId="{0CE02642-F63D-475E-B93B-C0DB6FFF1F9B}">
      <dgm:prSet/>
      <dgm:spPr/>
      <dgm:t>
        <a:bodyPr/>
        <a:lstStyle/>
        <a:p>
          <a:endParaRPr lang="es-ES" sz="3200"/>
        </a:p>
      </dgm:t>
    </dgm:pt>
    <dgm:pt modelId="{64C29D17-BC34-4E4D-9805-27D52F9EC550}" type="sibTrans" cxnId="{0CE02642-F63D-475E-B93B-C0DB6FFF1F9B}">
      <dgm:prSet/>
      <dgm:spPr/>
      <dgm:t>
        <a:bodyPr/>
        <a:lstStyle/>
        <a:p>
          <a:endParaRPr lang="es-ES" sz="3200"/>
        </a:p>
      </dgm:t>
    </dgm:pt>
    <dgm:pt modelId="{EF053B49-45AD-48FF-BA79-57B0BDF5DBFF}" type="pres">
      <dgm:prSet presAssocID="{666ED9DD-94F6-46B7-9C46-2D8D88FEB4DD}" presName="Name0" presStyleCnt="0">
        <dgm:presLayoutVars>
          <dgm:dir/>
          <dgm:animLvl val="lvl"/>
          <dgm:resizeHandles val="exact"/>
        </dgm:presLayoutVars>
      </dgm:prSet>
      <dgm:spPr/>
    </dgm:pt>
    <dgm:pt modelId="{3EDDAD62-74E9-4994-B118-1F2D7306E1BE}" type="pres">
      <dgm:prSet presAssocID="{C3ED52B8-0324-46F4-9848-054D04BE513C}" presName="composite" presStyleCnt="0"/>
      <dgm:spPr/>
    </dgm:pt>
    <dgm:pt modelId="{72220174-950A-40DC-BB72-4678BBBD2CE0}" type="pres">
      <dgm:prSet presAssocID="{C3ED52B8-0324-46F4-9848-054D04BE513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78DED96-1758-4C0B-A75F-1BE52FC1E615}" type="pres">
      <dgm:prSet presAssocID="{C3ED52B8-0324-46F4-9848-054D04BE513C}" presName="desTx" presStyleLbl="alignAccFollowNode1" presStyleIdx="0" presStyleCnt="2">
        <dgm:presLayoutVars>
          <dgm:bulletEnabled val="1"/>
        </dgm:presLayoutVars>
      </dgm:prSet>
      <dgm:spPr/>
    </dgm:pt>
    <dgm:pt modelId="{B2C058A1-07B3-4F06-8FB9-C1B31417FBBF}" type="pres">
      <dgm:prSet presAssocID="{86948B6D-D854-413B-B952-711E9C4580BA}" presName="space" presStyleCnt="0"/>
      <dgm:spPr/>
    </dgm:pt>
    <dgm:pt modelId="{00198E0A-17CE-4594-9604-D4C5A0AB58DB}" type="pres">
      <dgm:prSet presAssocID="{610FEC3E-1E27-4C7A-9A32-7113E9FB87FB}" presName="composite" presStyleCnt="0"/>
      <dgm:spPr/>
    </dgm:pt>
    <dgm:pt modelId="{865FE68C-23A1-49D2-8158-ADED1554D6F6}" type="pres">
      <dgm:prSet presAssocID="{610FEC3E-1E27-4C7A-9A32-7113E9FB87F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7DFE60D-D7AB-48BE-9AD8-55161241EFB3}" type="pres">
      <dgm:prSet presAssocID="{610FEC3E-1E27-4C7A-9A32-7113E9FB87F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913E001-4DEB-4780-9282-7287D34FE72B}" srcId="{C3ED52B8-0324-46F4-9848-054D04BE513C}" destId="{85A3EE4F-AE9A-45AE-8377-6041CB73460D}" srcOrd="1" destOrd="0" parTransId="{35632078-EDA9-428E-BFE1-C8489947B51D}" sibTransId="{8279F6CD-BA3C-4B97-8011-98090A72BC1A}"/>
    <dgm:cxn modelId="{8F7C8324-A4BC-487F-978D-F706FEF8DA90}" srcId="{C3ED52B8-0324-46F4-9848-054D04BE513C}" destId="{E9E3E8FC-BF52-4595-B754-D06930702C78}" srcOrd="0" destOrd="0" parTransId="{056A1B43-043B-4661-921E-62F5B743EB4B}" sibTransId="{D24306AE-5E00-4815-8D0E-11E231FCAE5E}"/>
    <dgm:cxn modelId="{C4BDBA40-0754-4142-9BD3-09F65B2BB3A4}" srcId="{666ED9DD-94F6-46B7-9C46-2D8D88FEB4DD}" destId="{610FEC3E-1E27-4C7A-9A32-7113E9FB87FB}" srcOrd="1" destOrd="0" parTransId="{928A5B3B-7806-4AFC-AFE9-D0F344DD1415}" sibTransId="{A8F27B01-EE3B-4ABD-99D2-A3236B37D23A}"/>
    <dgm:cxn modelId="{ED31F55D-E74A-46A1-A997-CDD16C62ECFC}" type="presOf" srcId="{84D1A887-2751-46A1-804B-2D4819DD4ADC}" destId="{A7DFE60D-D7AB-48BE-9AD8-55161241EFB3}" srcOrd="0" destOrd="2" presId="urn:microsoft.com/office/officeart/2005/8/layout/hList1"/>
    <dgm:cxn modelId="{0CE02642-F63D-475E-B93B-C0DB6FFF1F9B}" srcId="{610FEC3E-1E27-4C7A-9A32-7113E9FB87FB}" destId="{84D1A887-2751-46A1-804B-2D4819DD4ADC}" srcOrd="2" destOrd="0" parTransId="{83D1F16C-1131-48E5-8FA2-776447BE6AA6}" sibTransId="{64C29D17-BC34-4E4D-9805-27D52F9EC550}"/>
    <dgm:cxn modelId="{4C189156-6183-4F05-B63F-4CF183B41D03}" srcId="{610FEC3E-1E27-4C7A-9A32-7113E9FB87FB}" destId="{EE63B129-81FC-4D93-B38C-1FE1D5D06AA6}" srcOrd="0" destOrd="0" parTransId="{7A9E03D5-4F10-4430-8A49-609F9790B3DF}" sibTransId="{43C52168-2610-4377-A2A1-6257D3133DA9}"/>
    <dgm:cxn modelId="{CA888F7F-A051-4BA1-9734-7F4B2667A6D8}" type="presOf" srcId="{C3ED52B8-0324-46F4-9848-054D04BE513C}" destId="{72220174-950A-40DC-BB72-4678BBBD2CE0}" srcOrd="0" destOrd="0" presId="urn:microsoft.com/office/officeart/2005/8/layout/hList1"/>
    <dgm:cxn modelId="{3A7FE488-A74B-44C8-AD11-824A6655BC0F}" type="presOf" srcId="{EE63B129-81FC-4D93-B38C-1FE1D5D06AA6}" destId="{A7DFE60D-D7AB-48BE-9AD8-55161241EFB3}" srcOrd="0" destOrd="0" presId="urn:microsoft.com/office/officeart/2005/8/layout/hList1"/>
    <dgm:cxn modelId="{321D1692-AB83-46D3-9889-310D1339D93A}" type="presOf" srcId="{E9E3E8FC-BF52-4595-B754-D06930702C78}" destId="{878DED96-1758-4C0B-A75F-1BE52FC1E615}" srcOrd="0" destOrd="0" presId="urn:microsoft.com/office/officeart/2005/8/layout/hList1"/>
    <dgm:cxn modelId="{C3A9E4C0-E011-4685-9F7C-542E00A14893}" type="presOf" srcId="{666ED9DD-94F6-46B7-9C46-2D8D88FEB4DD}" destId="{EF053B49-45AD-48FF-BA79-57B0BDF5DBFF}" srcOrd="0" destOrd="0" presId="urn:microsoft.com/office/officeart/2005/8/layout/hList1"/>
    <dgm:cxn modelId="{C06F5BC2-9BA7-4B99-9503-E0023280B95C}" type="presOf" srcId="{85A3EE4F-AE9A-45AE-8377-6041CB73460D}" destId="{878DED96-1758-4C0B-A75F-1BE52FC1E615}" srcOrd="0" destOrd="1" presId="urn:microsoft.com/office/officeart/2005/8/layout/hList1"/>
    <dgm:cxn modelId="{3E94AECA-2503-4194-8F95-B6C711979928}" type="presOf" srcId="{610FEC3E-1E27-4C7A-9A32-7113E9FB87FB}" destId="{865FE68C-23A1-49D2-8158-ADED1554D6F6}" srcOrd="0" destOrd="0" presId="urn:microsoft.com/office/officeart/2005/8/layout/hList1"/>
    <dgm:cxn modelId="{240201E0-115A-4FB7-854C-423B759737D9}" srcId="{666ED9DD-94F6-46B7-9C46-2D8D88FEB4DD}" destId="{C3ED52B8-0324-46F4-9848-054D04BE513C}" srcOrd="0" destOrd="0" parTransId="{DD4E50AF-F484-4219-BB32-CF9DF8A6F156}" sibTransId="{86948B6D-D854-413B-B952-711E9C4580BA}"/>
    <dgm:cxn modelId="{B8AA4DEA-66ED-4CB4-BCF6-E0DE4E90C6A0}" type="presOf" srcId="{83502D9D-D244-4018-A72B-E0B01B2C2C07}" destId="{A7DFE60D-D7AB-48BE-9AD8-55161241EFB3}" srcOrd="0" destOrd="1" presId="urn:microsoft.com/office/officeart/2005/8/layout/hList1"/>
    <dgm:cxn modelId="{2CBED1FC-4293-4A32-A78D-FC35D3C65F78}" srcId="{610FEC3E-1E27-4C7A-9A32-7113E9FB87FB}" destId="{83502D9D-D244-4018-A72B-E0B01B2C2C07}" srcOrd="1" destOrd="0" parTransId="{D85944CA-D23F-4B8B-82AE-02EB80DA49E5}" sibTransId="{C988EE34-876F-4FBC-B454-9570D6CFE263}"/>
    <dgm:cxn modelId="{B220F020-32D4-4E5A-90C6-15EA374206A7}" type="presParOf" srcId="{EF053B49-45AD-48FF-BA79-57B0BDF5DBFF}" destId="{3EDDAD62-74E9-4994-B118-1F2D7306E1BE}" srcOrd="0" destOrd="0" presId="urn:microsoft.com/office/officeart/2005/8/layout/hList1"/>
    <dgm:cxn modelId="{FCBE9700-5104-4F3D-89D2-9196F78B629F}" type="presParOf" srcId="{3EDDAD62-74E9-4994-B118-1F2D7306E1BE}" destId="{72220174-950A-40DC-BB72-4678BBBD2CE0}" srcOrd="0" destOrd="0" presId="urn:microsoft.com/office/officeart/2005/8/layout/hList1"/>
    <dgm:cxn modelId="{FE9262C6-C389-4EA4-BFDF-E4999E4D2F59}" type="presParOf" srcId="{3EDDAD62-74E9-4994-B118-1F2D7306E1BE}" destId="{878DED96-1758-4C0B-A75F-1BE52FC1E615}" srcOrd="1" destOrd="0" presId="urn:microsoft.com/office/officeart/2005/8/layout/hList1"/>
    <dgm:cxn modelId="{69C0F70C-0703-40BB-A4ED-1D2F2BF693F0}" type="presParOf" srcId="{EF053B49-45AD-48FF-BA79-57B0BDF5DBFF}" destId="{B2C058A1-07B3-4F06-8FB9-C1B31417FBBF}" srcOrd="1" destOrd="0" presId="urn:microsoft.com/office/officeart/2005/8/layout/hList1"/>
    <dgm:cxn modelId="{D4227745-8E4D-4C1D-943D-17FF1F717875}" type="presParOf" srcId="{EF053B49-45AD-48FF-BA79-57B0BDF5DBFF}" destId="{00198E0A-17CE-4594-9604-D4C5A0AB58DB}" srcOrd="2" destOrd="0" presId="urn:microsoft.com/office/officeart/2005/8/layout/hList1"/>
    <dgm:cxn modelId="{43731151-161E-47EA-B89B-ADB874B9CF16}" type="presParOf" srcId="{00198E0A-17CE-4594-9604-D4C5A0AB58DB}" destId="{865FE68C-23A1-49D2-8158-ADED1554D6F6}" srcOrd="0" destOrd="0" presId="urn:microsoft.com/office/officeart/2005/8/layout/hList1"/>
    <dgm:cxn modelId="{32EA7492-A7B1-4443-B1E3-2CA5917599A0}" type="presParOf" srcId="{00198E0A-17CE-4594-9604-D4C5A0AB58DB}" destId="{A7DFE60D-D7AB-48BE-9AD8-55161241EFB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30A793-783D-49B7-AE02-F6641C7C03A1}" type="doc">
      <dgm:prSet loTypeId="urn:microsoft.com/office/officeart/2005/8/layout/h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AD0CBD45-673B-4C5A-A2EC-EBCE84FBF678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ca-ES" sz="3200" b="1" dirty="0"/>
            <a:t>Abans de marxar</a:t>
          </a:r>
          <a:r>
            <a:rPr lang="ca-ES" sz="3200" dirty="0"/>
            <a:t>:</a:t>
          </a:r>
          <a:endParaRPr lang="es-ES" sz="3200" dirty="0"/>
        </a:p>
      </dgm:t>
    </dgm:pt>
    <dgm:pt modelId="{B60BB8E1-4933-4771-AF1A-E9F3131904F7}" type="parTrans" cxnId="{31E8D85D-7E92-4EF6-9304-0B3A373C1AA3}">
      <dgm:prSet/>
      <dgm:spPr/>
      <dgm:t>
        <a:bodyPr/>
        <a:lstStyle/>
        <a:p>
          <a:endParaRPr lang="es-ES" sz="3200"/>
        </a:p>
      </dgm:t>
    </dgm:pt>
    <dgm:pt modelId="{F4DDEB56-24E2-4F52-B659-2FB3758FEF58}" type="sibTrans" cxnId="{31E8D85D-7E92-4EF6-9304-0B3A373C1AA3}">
      <dgm:prSet/>
      <dgm:spPr/>
      <dgm:t>
        <a:bodyPr/>
        <a:lstStyle/>
        <a:p>
          <a:endParaRPr lang="es-ES" sz="3200"/>
        </a:p>
      </dgm:t>
    </dgm:pt>
    <dgm:pt modelId="{3F0B35E3-43C1-4446-8AEB-B1FD97BFC262}">
      <dgm:prSet custT="1"/>
      <dgm:spPr/>
      <dgm:t>
        <a:bodyPr/>
        <a:lstStyle/>
        <a:p>
          <a:r>
            <a:rPr lang="ca-ES" sz="3200"/>
            <a:t>Acceptació plaça (</a:t>
          </a:r>
          <a:r>
            <a:rPr lang="ca-ES" altLang="es-ES" sz="3200" b="1"/>
            <a:t>MobOUT</a:t>
          </a:r>
          <a:r>
            <a:rPr lang="ca-ES" sz="3200"/>
            <a:t>).</a:t>
          </a:r>
          <a:endParaRPr lang="ca-ES" sz="3200" dirty="0"/>
        </a:p>
      </dgm:t>
    </dgm:pt>
    <dgm:pt modelId="{3B55E41D-0729-46A8-B8C1-5FF1BC2530B7}" type="parTrans" cxnId="{651B03B4-F95E-4FBB-BDEE-162F52570594}">
      <dgm:prSet/>
      <dgm:spPr/>
      <dgm:t>
        <a:bodyPr/>
        <a:lstStyle/>
        <a:p>
          <a:endParaRPr lang="es-ES" sz="3200"/>
        </a:p>
      </dgm:t>
    </dgm:pt>
    <dgm:pt modelId="{8616D489-7A99-4023-B69A-101BAD02B92C}" type="sibTrans" cxnId="{651B03B4-F95E-4FBB-BDEE-162F52570594}">
      <dgm:prSet/>
      <dgm:spPr/>
      <dgm:t>
        <a:bodyPr/>
        <a:lstStyle/>
        <a:p>
          <a:endParaRPr lang="es-ES" sz="3200"/>
        </a:p>
      </dgm:t>
    </dgm:pt>
    <dgm:pt modelId="{2DABCD46-49C8-44D8-9C89-FBBAB1784AC7}">
      <dgm:prSet custT="1"/>
      <dgm:spPr/>
      <dgm:t>
        <a:bodyPr/>
        <a:lstStyle/>
        <a:p>
          <a:r>
            <a:rPr lang="ca-ES" sz="3200" dirty="0"/>
            <a:t>Fer l’Acord d'estudis.</a:t>
          </a:r>
        </a:p>
      </dgm:t>
    </dgm:pt>
    <dgm:pt modelId="{FD7E0A21-5B62-4B84-AFA0-C44ED51B451C}" type="parTrans" cxnId="{61F131EB-D0D6-4CE8-A94C-829BB60FFAED}">
      <dgm:prSet/>
      <dgm:spPr/>
      <dgm:t>
        <a:bodyPr/>
        <a:lstStyle/>
        <a:p>
          <a:endParaRPr lang="es-ES" sz="3200"/>
        </a:p>
      </dgm:t>
    </dgm:pt>
    <dgm:pt modelId="{CD7086C2-5B72-4FFF-8E13-69BCE4661A91}" type="sibTrans" cxnId="{61F131EB-D0D6-4CE8-A94C-829BB60FFAED}">
      <dgm:prSet/>
      <dgm:spPr/>
      <dgm:t>
        <a:bodyPr/>
        <a:lstStyle/>
        <a:p>
          <a:endParaRPr lang="es-ES" sz="3200"/>
        </a:p>
      </dgm:t>
    </dgm:pt>
    <dgm:pt modelId="{DF9F33AC-C6FB-47B5-B475-D7CB109CA901}">
      <dgm:prSet custT="1"/>
      <dgm:spPr/>
      <dgm:t>
        <a:bodyPr/>
        <a:lstStyle/>
        <a:p>
          <a:r>
            <a:rPr lang="ca-ES" sz="3200" dirty="0"/>
            <a:t>Contractar l’assegurança per mobilitat estudiants UdG: </a:t>
          </a:r>
          <a:r>
            <a:rPr lang="ca-ES" sz="3200" dirty="0">
              <a:hlinkClick xmlns:r="http://schemas.openxmlformats.org/officeDocument/2006/relationships" r:id="rId1"/>
            </a:rPr>
            <a:t>https://www.udg.edu/ca/viu/Serveis-universitaris/Assegurances#3</a:t>
          </a:r>
          <a:r>
            <a:rPr lang="ca-ES" sz="3200" dirty="0"/>
            <a:t> </a:t>
          </a:r>
        </a:p>
      </dgm:t>
    </dgm:pt>
    <dgm:pt modelId="{EC76BDDD-AB99-4562-8900-E2B14F37DBD0}" type="parTrans" cxnId="{4DB5AE17-51A8-4F0A-956A-92C606341CDF}">
      <dgm:prSet/>
      <dgm:spPr/>
      <dgm:t>
        <a:bodyPr/>
        <a:lstStyle/>
        <a:p>
          <a:endParaRPr lang="es-ES" sz="3200"/>
        </a:p>
      </dgm:t>
    </dgm:pt>
    <dgm:pt modelId="{6ECE7C12-0100-47F7-A76C-2477517900BA}" type="sibTrans" cxnId="{4DB5AE17-51A8-4F0A-956A-92C606341CDF}">
      <dgm:prSet/>
      <dgm:spPr/>
      <dgm:t>
        <a:bodyPr/>
        <a:lstStyle/>
        <a:p>
          <a:endParaRPr lang="es-ES" sz="3200"/>
        </a:p>
      </dgm:t>
    </dgm:pt>
    <dgm:pt modelId="{AE5E3C43-9384-47D4-8324-78E143F1AB8F}">
      <dgm:prSet custT="1"/>
      <dgm:spPr/>
      <dgm:t>
        <a:bodyPr/>
        <a:lstStyle/>
        <a:p>
          <a:r>
            <a:rPr lang="ca-ES" sz="3200" b="1"/>
            <a:t>A l’inici:</a:t>
          </a:r>
          <a:endParaRPr lang="ca-ES" sz="3200" b="1" dirty="0"/>
        </a:p>
      </dgm:t>
    </dgm:pt>
    <dgm:pt modelId="{712AB541-2A71-4472-83C7-692E23791945}" type="parTrans" cxnId="{60DE30BD-CC61-4681-82E2-A773B3CEA3A6}">
      <dgm:prSet/>
      <dgm:spPr/>
      <dgm:t>
        <a:bodyPr/>
        <a:lstStyle/>
        <a:p>
          <a:endParaRPr lang="es-ES" sz="3200"/>
        </a:p>
      </dgm:t>
    </dgm:pt>
    <dgm:pt modelId="{C9067A3A-ED47-4DE4-A07D-7CDF707A32CC}" type="sibTrans" cxnId="{60DE30BD-CC61-4681-82E2-A773B3CEA3A6}">
      <dgm:prSet/>
      <dgm:spPr/>
      <dgm:t>
        <a:bodyPr/>
        <a:lstStyle/>
        <a:p>
          <a:endParaRPr lang="es-ES" sz="3200"/>
        </a:p>
      </dgm:t>
    </dgm:pt>
    <dgm:pt modelId="{1ED1EA05-1FAC-48F9-8EA1-B07F911B949F}">
      <dgm:prSet custT="1"/>
      <dgm:spPr/>
      <dgm:t>
        <a:bodyPr/>
        <a:lstStyle/>
        <a:p>
          <a:r>
            <a:rPr lang="ca-ES" sz="3200"/>
            <a:t>Recollir el Certificat d’estada PROMETEU.</a:t>
          </a:r>
          <a:endParaRPr lang="ca-ES" sz="3200" dirty="0"/>
        </a:p>
      </dgm:t>
    </dgm:pt>
    <dgm:pt modelId="{A8D07AC0-CE84-407F-AEFF-31BDD4632C2E}" type="parTrans" cxnId="{C32D672A-67BA-461E-8D0F-948F9785E7E7}">
      <dgm:prSet/>
      <dgm:spPr/>
      <dgm:t>
        <a:bodyPr/>
        <a:lstStyle/>
        <a:p>
          <a:endParaRPr lang="es-ES" sz="3200"/>
        </a:p>
      </dgm:t>
    </dgm:pt>
    <dgm:pt modelId="{16E90571-C653-4B96-8B89-9F09503851C2}" type="sibTrans" cxnId="{C32D672A-67BA-461E-8D0F-948F9785E7E7}">
      <dgm:prSet/>
      <dgm:spPr/>
      <dgm:t>
        <a:bodyPr/>
        <a:lstStyle/>
        <a:p>
          <a:endParaRPr lang="es-ES" sz="3200"/>
        </a:p>
      </dgm:t>
    </dgm:pt>
    <dgm:pt modelId="{FE35E732-5DD1-4F9F-9CE1-6C4511366CB8}">
      <dgm:prSet custT="1"/>
      <dgm:spPr/>
      <dgm:t>
        <a:bodyPr/>
        <a:lstStyle/>
        <a:p>
          <a:r>
            <a:rPr lang="ca-ES" sz="3200" b="1"/>
            <a:t>Al tornar:</a:t>
          </a:r>
          <a:endParaRPr lang="ca-ES" sz="3200" b="1" dirty="0"/>
        </a:p>
      </dgm:t>
    </dgm:pt>
    <dgm:pt modelId="{B3CF3253-E301-478F-94E2-564D1B3E2357}" type="parTrans" cxnId="{F3D57A7B-0627-4436-AE92-CE535DDA922E}">
      <dgm:prSet/>
      <dgm:spPr/>
      <dgm:t>
        <a:bodyPr/>
        <a:lstStyle/>
        <a:p>
          <a:endParaRPr lang="es-ES" sz="3200"/>
        </a:p>
      </dgm:t>
    </dgm:pt>
    <dgm:pt modelId="{FA703185-D1B1-44EF-98C7-51D8F7177709}" type="sibTrans" cxnId="{F3D57A7B-0627-4436-AE92-CE535DDA922E}">
      <dgm:prSet/>
      <dgm:spPr/>
      <dgm:t>
        <a:bodyPr/>
        <a:lstStyle/>
        <a:p>
          <a:endParaRPr lang="es-ES" sz="3200"/>
        </a:p>
      </dgm:t>
    </dgm:pt>
    <dgm:pt modelId="{F5445C5F-EE98-4AED-BE43-58D95F51B2AE}">
      <dgm:prSet custT="1"/>
      <dgm:spPr/>
      <dgm:t>
        <a:bodyPr/>
        <a:lstStyle/>
        <a:p>
          <a:r>
            <a:rPr lang="ca-ES" sz="3200" dirty="0"/>
            <a:t>Penjar el Certificat d’estada signat i segellat al </a:t>
          </a:r>
          <a:r>
            <a:rPr lang="ca-ES" sz="3200" dirty="0" err="1"/>
            <a:t>Mobout</a:t>
          </a:r>
          <a:r>
            <a:rPr lang="ca-ES" sz="3200" dirty="0"/>
            <a:t>.</a:t>
          </a:r>
        </a:p>
      </dgm:t>
    </dgm:pt>
    <dgm:pt modelId="{C17ED2B6-7165-41AE-943C-6EA3441410A1}" type="parTrans" cxnId="{F1E7DACB-2A11-4F6E-879B-4D5AEEA5EB12}">
      <dgm:prSet/>
      <dgm:spPr/>
      <dgm:t>
        <a:bodyPr/>
        <a:lstStyle/>
        <a:p>
          <a:endParaRPr lang="es-ES" sz="3200"/>
        </a:p>
      </dgm:t>
    </dgm:pt>
    <dgm:pt modelId="{68F46E9D-C532-45A0-BD3D-B7EFF6A2B1BE}" type="sibTrans" cxnId="{F1E7DACB-2A11-4F6E-879B-4D5AEEA5EB12}">
      <dgm:prSet/>
      <dgm:spPr/>
      <dgm:t>
        <a:bodyPr/>
        <a:lstStyle/>
        <a:p>
          <a:endParaRPr lang="es-ES" sz="3200"/>
        </a:p>
      </dgm:t>
    </dgm:pt>
    <dgm:pt modelId="{390BC9CD-865A-4652-8DAB-4A989D16961E}">
      <dgm:prSet custT="1"/>
      <dgm:spPr/>
      <dgm:t>
        <a:bodyPr/>
        <a:lstStyle/>
        <a:p>
          <a:r>
            <a:rPr lang="ca-ES" sz="3200" dirty="0"/>
            <a:t>Penjar el Justificant d’incorporació al </a:t>
          </a:r>
          <a:r>
            <a:rPr lang="ca-ES" sz="3200" dirty="0" err="1"/>
            <a:t>Mobout</a:t>
          </a:r>
          <a:r>
            <a:rPr lang="ca-ES" sz="3200" dirty="0"/>
            <a:t>.</a:t>
          </a:r>
        </a:p>
      </dgm:t>
    </dgm:pt>
    <dgm:pt modelId="{05A40ECC-A8E7-414C-9571-DC83EF0592A2}" type="parTrans" cxnId="{8E4683D1-8050-4CF3-BE8D-9C649003786E}">
      <dgm:prSet/>
      <dgm:spPr/>
      <dgm:t>
        <a:bodyPr/>
        <a:lstStyle/>
        <a:p>
          <a:endParaRPr lang="ca-ES"/>
        </a:p>
      </dgm:t>
    </dgm:pt>
    <dgm:pt modelId="{2B47C8CD-C289-47DE-B368-90218A6C6163}" type="sibTrans" cxnId="{8E4683D1-8050-4CF3-BE8D-9C649003786E}">
      <dgm:prSet/>
      <dgm:spPr/>
      <dgm:t>
        <a:bodyPr/>
        <a:lstStyle/>
        <a:p>
          <a:endParaRPr lang="ca-ES"/>
        </a:p>
      </dgm:t>
    </dgm:pt>
    <dgm:pt modelId="{7C2F0098-D774-4FCE-8009-DF1BF4D63FF1}" type="pres">
      <dgm:prSet presAssocID="{0B30A793-783D-49B7-AE02-F6641C7C03A1}" presName="Name0" presStyleCnt="0">
        <dgm:presLayoutVars>
          <dgm:dir/>
          <dgm:animLvl val="lvl"/>
          <dgm:resizeHandles val="exact"/>
        </dgm:presLayoutVars>
      </dgm:prSet>
      <dgm:spPr/>
    </dgm:pt>
    <dgm:pt modelId="{8B534F4E-4CC1-469C-9EF6-7EABB7E0D072}" type="pres">
      <dgm:prSet presAssocID="{AD0CBD45-673B-4C5A-A2EC-EBCE84FBF678}" presName="composite" presStyleCnt="0"/>
      <dgm:spPr/>
    </dgm:pt>
    <dgm:pt modelId="{090A692C-A7C0-4AB8-86C1-BF8AB354A04E}" type="pres">
      <dgm:prSet presAssocID="{AD0CBD45-673B-4C5A-A2EC-EBCE84FBF67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826C035-0005-4AE7-861C-CAAE093BA392}" type="pres">
      <dgm:prSet presAssocID="{AD0CBD45-673B-4C5A-A2EC-EBCE84FBF678}" presName="desTx" presStyleLbl="alignAccFollowNode1" presStyleIdx="0" presStyleCnt="3">
        <dgm:presLayoutVars>
          <dgm:bulletEnabled val="1"/>
        </dgm:presLayoutVars>
      </dgm:prSet>
      <dgm:spPr/>
    </dgm:pt>
    <dgm:pt modelId="{24A3B4BD-ABB8-4D80-8192-D2EACAABB3FC}" type="pres">
      <dgm:prSet presAssocID="{F4DDEB56-24E2-4F52-B659-2FB3758FEF58}" presName="space" presStyleCnt="0"/>
      <dgm:spPr/>
    </dgm:pt>
    <dgm:pt modelId="{B7F3EBC9-2BAD-43F2-8C25-D66CCDC081E5}" type="pres">
      <dgm:prSet presAssocID="{AE5E3C43-9384-47D4-8324-78E143F1AB8F}" presName="composite" presStyleCnt="0"/>
      <dgm:spPr/>
    </dgm:pt>
    <dgm:pt modelId="{74752881-162B-46A5-A7C8-22EDA0CD7811}" type="pres">
      <dgm:prSet presAssocID="{AE5E3C43-9384-47D4-8324-78E143F1AB8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3230C98-A4C4-429A-86AC-CFA46766A893}" type="pres">
      <dgm:prSet presAssocID="{AE5E3C43-9384-47D4-8324-78E143F1AB8F}" presName="desTx" presStyleLbl="alignAccFollowNode1" presStyleIdx="1" presStyleCnt="3">
        <dgm:presLayoutVars>
          <dgm:bulletEnabled val="1"/>
        </dgm:presLayoutVars>
      </dgm:prSet>
      <dgm:spPr/>
    </dgm:pt>
    <dgm:pt modelId="{D7C4CDCA-7654-4201-A3CD-DC4063DF6CC4}" type="pres">
      <dgm:prSet presAssocID="{C9067A3A-ED47-4DE4-A07D-7CDF707A32CC}" presName="space" presStyleCnt="0"/>
      <dgm:spPr/>
    </dgm:pt>
    <dgm:pt modelId="{86DA8066-AC8A-4B80-BE67-1FD6E4229917}" type="pres">
      <dgm:prSet presAssocID="{FE35E732-5DD1-4F9F-9CE1-6C4511366CB8}" presName="composite" presStyleCnt="0"/>
      <dgm:spPr/>
    </dgm:pt>
    <dgm:pt modelId="{58989904-1486-4758-A681-6B378E7311E6}" type="pres">
      <dgm:prSet presAssocID="{FE35E732-5DD1-4F9F-9CE1-6C4511366CB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AE616F1-E5F4-4647-BFE5-822D39232125}" type="pres">
      <dgm:prSet presAssocID="{FE35E732-5DD1-4F9F-9CE1-6C4511366CB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DB5AE17-51A8-4F0A-956A-92C606341CDF}" srcId="{AD0CBD45-673B-4C5A-A2EC-EBCE84FBF678}" destId="{DF9F33AC-C6FB-47B5-B475-D7CB109CA901}" srcOrd="2" destOrd="0" parTransId="{EC76BDDD-AB99-4562-8900-E2B14F37DBD0}" sibTransId="{6ECE7C12-0100-47F7-A76C-2477517900BA}"/>
    <dgm:cxn modelId="{C32D672A-67BA-461E-8D0F-948F9785E7E7}" srcId="{AE5E3C43-9384-47D4-8324-78E143F1AB8F}" destId="{1ED1EA05-1FAC-48F9-8EA1-B07F911B949F}" srcOrd="0" destOrd="0" parTransId="{A8D07AC0-CE84-407F-AEFF-31BDD4632C2E}" sibTransId="{16E90571-C653-4B96-8B89-9F09503851C2}"/>
    <dgm:cxn modelId="{DE31B43A-F5D5-43D8-A334-13FAAD887397}" type="presOf" srcId="{FE35E732-5DD1-4F9F-9CE1-6C4511366CB8}" destId="{58989904-1486-4758-A681-6B378E7311E6}" srcOrd="0" destOrd="0" presId="urn:microsoft.com/office/officeart/2005/8/layout/hList1"/>
    <dgm:cxn modelId="{31E8D85D-7E92-4EF6-9304-0B3A373C1AA3}" srcId="{0B30A793-783D-49B7-AE02-F6641C7C03A1}" destId="{AD0CBD45-673B-4C5A-A2EC-EBCE84FBF678}" srcOrd="0" destOrd="0" parTransId="{B60BB8E1-4933-4771-AF1A-E9F3131904F7}" sibTransId="{F4DDEB56-24E2-4F52-B659-2FB3758FEF58}"/>
    <dgm:cxn modelId="{91172D47-ED5F-4260-AEFE-2505607603B8}" type="presOf" srcId="{0B30A793-783D-49B7-AE02-F6641C7C03A1}" destId="{7C2F0098-D774-4FCE-8009-DF1BF4D63FF1}" srcOrd="0" destOrd="0" presId="urn:microsoft.com/office/officeart/2005/8/layout/hList1"/>
    <dgm:cxn modelId="{4C788D72-7884-48A2-BAA9-447CF72FD40A}" type="presOf" srcId="{3F0B35E3-43C1-4446-8AEB-B1FD97BFC262}" destId="{5826C035-0005-4AE7-861C-CAAE093BA392}" srcOrd="0" destOrd="0" presId="urn:microsoft.com/office/officeart/2005/8/layout/hList1"/>
    <dgm:cxn modelId="{F3D57A7B-0627-4436-AE92-CE535DDA922E}" srcId="{0B30A793-783D-49B7-AE02-F6641C7C03A1}" destId="{FE35E732-5DD1-4F9F-9CE1-6C4511366CB8}" srcOrd="2" destOrd="0" parTransId="{B3CF3253-E301-478F-94E2-564D1B3E2357}" sibTransId="{FA703185-D1B1-44EF-98C7-51D8F7177709}"/>
    <dgm:cxn modelId="{B8E713AE-5649-4F9E-8457-A7E4DE0ADC87}" type="presOf" srcId="{DF9F33AC-C6FB-47B5-B475-D7CB109CA901}" destId="{5826C035-0005-4AE7-861C-CAAE093BA392}" srcOrd="0" destOrd="2" presId="urn:microsoft.com/office/officeart/2005/8/layout/hList1"/>
    <dgm:cxn modelId="{651B03B4-F95E-4FBB-BDEE-162F52570594}" srcId="{AD0CBD45-673B-4C5A-A2EC-EBCE84FBF678}" destId="{3F0B35E3-43C1-4446-8AEB-B1FD97BFC262}" srcOrd="0" destOrd="0" parTransId="{3B55E41D-0729-46A8-B8C1-5FF1BC2530B7}" sibTransId="{8616D489-7A99-4023-B69A-101BAD02B92C}"/>
    <dgm:cxn modelId="{60DE30BD-CC61-4681-82E2-A773B3CEA3A6}" srcId="{0B30A793-783D-49B7-AE02-F6641C7C03A1}" destId="{AE5E3C43-9384-47D4-8324-78E143F1AB8F}" srcOrd="1" destOrd="0" parTransId="{712AB541-2A71-4472-83C7-692E23791945}" sibTransId="{C9067A3A-ED47-4DE4-A07D-7CDF707A32CC}"/>
    <dgm:cxn modelId="{2E78BDC5-7F46-436D-9253-E8C90CC3C889}" type="presOf" srcId="{F5445C5F-EE98-4AED-BE43-58D95F51B2AE}" destId="{7AE616F1-E5F4-4647-BFE5-822D39232125}" srcOrd="0" destOrd="0" presId="urn:microsoft.com/office/officeart/2005/8/layout/hList1"/>
    <dgm:cxn modelId="{234817C9-ECB1-4F1E-82D4-F6669B4C935E}" type="presOf" srcId="{AD0CBD45-673B-4C5A-A2EC-EBCE84FBF678}" destId="{090A692C-A7C0-4AB8-86C1-BF8AB354A04E}" srcOrd="0" destOrd="0" presId="urn:microsoft.com/office/officeart/2005/8/layout/hList1"/>
    <dgm:cxn modelId="{F1E7DACB-2A11-4F6E-879B-4D5AEEA5EB12}" srcId="{FE35E732-5DD1-4F9F-9CE1-6C4511366CB8}" destId="{F5445C5F-EE98-4AED-BE43-58D95F51B2AE}" srcOrd="0" destOrd="0" parTransId="{C17ED2B6-7165-41AE-943C-6EA3441410A1}" sibTransId="{68F46E9D-C532-45A0-BD3D-B7EFF6A2B1BE}"/>
    <dgm:cxn modelId="{8E4683D1-8050-4CF3-BE8D-9C649003786E}" srcId="{AE5E3C43-9384-47D4-8324-78E143F1AB8F}" destId="{390BC9CD-865A-4652-8DAB-4A989D16961E}" srcOrd="1" destOrd="0" parTransId="{05A40ECC-A8E7-414C-9571-DC83EF0592A2}" sibTransId="{2B47C8CD-C289-47DE-B368-90218A6C6163}"/>
    <dgm:cxn modelId="{194302DE-0F5A-4440-A72B-B818C3440461}" type="presOf" srcId="{2DABCD46-49C8-44D8-9C89-FBBAB1784AC7}" destId="{5826C035-0005-4AE7-861C-CAAE093BA392}" srcOrd="0" destOrd="1" presId="urn:microsoft.com/office/officeart/2005/8/layout/hList1"/>
    <dgm:cxn modelId="{9B56ACE4-A783-42BD-BDA2-C7C0F1C10B0F}" type="presOf" srcId="{AE5E3C43-9384-47D4-8324-78E143F1AB8F}" destId="{74752881-162B-46A5-A7C8-22EDA0CD7811}" srcOrd="0" destOrd="0" presId="urn:microsoft.com/office/officeart/2005/8/layout/hList1"/>
    <dgm:cxn modelId="{61F131EB-D0D6-4CE8-A94C-829BB60FFAED}" srcId="{AD0CBD45-673B-4C5A-A2EC-EBCE84FBF678}" destId="{2DABCD46-49C8-44D8-9C89-FBBAB1784AC7}" srcOrd="1" destOrd="0" parTransId="{FD7E0A21-5B62-4B84-AFA0-C44ED51B451C}" sibTransId="{CD7086C2-5B72-4FFF-8E13-69BCE4661A91}"/>
    <dgm:cxn modelId="{EBBC87F6-D4DD-4EF9-BD3C-B781A058B1BD}" type="presOf" srcId="{390BC9CD-865A-4652-8DAB-4A989D16961E}" destId="{D3230C98-A4C4-429A-86AC-CFA46766A893}" srcOrd="0" destOrd="1" presId="urn:microsoft.com/office/officeart/2005/8/layout/hList1"/>
    <dgm:cxn modelId="{2184C4F6-BD9F-41B3-9F27-9663128E19BD}" type="presOf" srcId="{1ED1EA05-1FAC-48F9-8EA1-B07F911B949F}" destId="{D3230C98-A4C4-429A-86AC-CFA46766A893}" srcOrd="0" destOrd="0" presId="urn:microsoft.com/office/officeart/2005/8/layout/hList1"/>
    <dgm:cxn modelId="{ED8FBCC2-7EA0-4DE0-A01B-9C76D5B08984}" type="presParOf" srcId="{7C2F0098-D774-4FCE-8009-DF1BF4D63FF1}" destId="{8B534F4E-4CC1-469C-9EF6-7EABB7E0D072}" srcOrd="0" destOrd="0" presId="urn:microsoft.com/office/officeart/2005/8/layout/hList1"/>
    <dgm:cxn modelId="{76BF179F-3AB6-4793-8628-9D039DFA57C2}" type="presParOf" srcId="{8B534F4E-4CC1-469C-9EF6-7EABB7E0D072}" destId="{090A692C-A7C0-4AB8-86C1-BF8AB354A04E}" srcOrd="0" destOrd="0" presId="urn:microsoft.com/office/officeart/2005/8/layout/hList1"/>
    <dgm:cxn modelId="{00CEBFDD-10CE-4C84-B67A-660435471E69}" type="presParOf" srcId="{8B534F4E-4CC1-469C-9EF6-7EABB7E0D072}" destId="{5826C035-0005-4AE7-861C-CAAE093BA392}" srcOrd="1" destOrd="0" presId="urn:microsoft.com/office/officeart/2005/8/layout/hList1"/>
    <dgm:cxn modelId="{AC55CAC0-6EF6-4231-AE96-31181425D5EB}" type="presParOf" srcId="{7C2F0098-D774-4FCE-8009-DF1BF4D63FF1}" destId="{24A3B4BD-ABB8-4D80-8192-D2EACAABB3FC}" srcOrd="1" destOrd="0" presId="urn:microsoft.com/office/officeart/2005/8/layout/hList1"/>
    <dgm:cxn modelId="{419D0886-C423-4721-BC7C-4BAA1B325E20}" type="presParOf" srcId="{7C2F0098-D774-4FCE-8009-DF1BF4D63FF1}" destId="{B7F3EBC9-2BAD-43F2-8C25-D66CCDC081E5}" srcOrd="2" destOrd="0" presId="urn:microsoft.com/office/officeart/2005/8/layout/hList1"/>
    <dgm:cxn modelId="{7EF4E4E2-890C-4681-AC35-50BB570ACE06}" type="presParOf" srcId="{B7F3EBC9-2BAD-43F2-8C25-D66CCDC081E5}" destId="{74752881-162B-46A5-A7C8-22EDA0CD7811}" srcOrd="0" destOrd="0" presId="urn:microsoft.com/office/officeart/2005/8/layout/hList1"/>
    <dgm:cxn modelId="{6A3ECF56-06D2-4646-9DCB-0D9228340CF2}" type="presParOf" srcId="{B7F3EBC9-2BAD-43F2-8C25-D66CCDC081E5}" destId="{D3230C98-A4C4-429A-86AC-CFA46766A893}" srcOrd="1" destOrd="0" presId="urn:microsoft.com/office/officeart/2005/8/layout/hList1"/>
    <dgm:cxn modelId="{17334D9E-D7B7-4A03-834B-79BC8949F762}" type="presParOf" srcId="{7C2F0098-D774-4FCE-8009-DF1BF4D63FF1}" destId="{D7C4CDCA-7654-4201-A3CD-DC4063DF6CC4}" srcOrd="3" destOrd="0" presId="urn:microsoft.com/office/officeart/2005/8/layout/hList1"/>
    <dgm:cxn modelId="{BB139A1C-7B64-42A7-A4FF-C6E9BF6EC9F0}" type="presParOf" srcId="{7C2F0098-D774-4FCE-8009-DF1BF4D63FF1}" destId="{86DA8066-AC8A-4B80-BE67-1FD6E4229917}" srcOrd="4" destOrd="0" presId="urn:microsoft.com/office/officeart/2005/8/layout/hList1"/>
    <dgm:cxn modelId="{FD6EFC86-F91D-443B-B9DE-361B91F06BCE}" type="presParOf" srcId="{86DA8066-AC8A-4B80-BE67-1FD6E4229917}" destId="{58989904-1486-4758-A681-6B378E7311E6}" srcOrd="0" destOrd="0" presId="urn:microsoft.com/office/officeart/2005/8/layout/hList1"/>
    <dgm:cxn modelId="{DD7122E0-1450-46B8-A1FF-D91A311F9875}" type="presParOf" srcId="{86DA8066-AC8A-4B80-BE67-1FD6E4229917}" destId="{7AE616F1-E5F4-4647-BFE5-822D392321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8FD7B5-50CA-4339-9232-1A59C41ACF6E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ca-ES"/>
        </a:p>
      </dgm:t>
    </dgm:pt>
    <dgm:pt modelId="{333EB917-6796-4809-AA37-8D7B76733901}">
      <dgm:prSet phldrT="[Text]" custT="1"/>
      <dgm:spPr/>
      <dgm:t>
        <a:bodyPr/>
        <a:lstStyle/>
        <a:p>
          <a:r>
            <a:rPr lang="ca-ES" sz="2800" b="1" dirty="0"/>
            <a:t>Abans de marxar</a:t>
          </a:r>
        </a:p>
      </dgm:t>
    </dgm:pt>
    <dgm:pt modelId="{EBBBDE10-BF76-4435-AAE5-012B2A1F63B6}" type="parTrans" cxnId="{962C8841-8E56-4024-88EE-7F1ABFA7EAF3}">
      <dgm:prSet/>
      <dgm:spPr/>
      <dgm:t>
        <a:bodyPr/>
        <a:lstStyle/>
        <a:p>
          <a:endParaRPr lang="ca-ES"/>
        </a:p>
      </dgm:t>
    </dgm:pt>
    <dgm:pt modelId="{F2393E7D-E6B5-4BA0-8CDB-22BCE121AAD0}" type="sibTrans" cxnId="{962C8841-8E56-4024-88EE-7F1ABFA7EAF3}">
      <dgm:prSet/>
      <dgm:spPr/>
      <dgm:t>
        <a:bodyPr/>
        <a:lstStyle/>
        <a:p>
          <a:endParaRPr lang="ca-ES"/>
        </a:p>
      </dgm:t>
    </dgm:pt>
    <dgm:pt modelId="{C7700426-2806-4BE7-A4C5-9B6615CE9D2D}">
      <dgm:prSet/>
      <dgm:spPr/>
      <dgm:t>
        <a:bodyPr/>
        <a:lstStyle/>
        <a:p>
          <a:r>
            <a:rPr lang="es-ES" dirty="0" err="1"/>
            <a:t>Acord</a:t>
          </a:r>
          <a:r>
            <a:rPr lang="es-ES" dirty="0"/>
            <a:t> de Formació (Coordinació </a:t>
          </a:r>
          <a:r>
            <a:rPr lang="es-ES" dirty="0" err="1"/>
            <a:t>estudis</a:t>
          </a:r>
          <a:r>
            <a:rPr lang="es-ES" dirty="0"/>
            <a:t>– </a:t>
          </a:r>
          <a:r>
            <a:rPr lang="es-ES" dirty="0" err="1"/>
            <a:t>Institució</a:t>
          </a:r>
          <a:r>
            <a:rPr lang="es-ES" dirty="0"/>
            <a:t> </a:t>
          </a:r>
          <a:r>
            <a:rPr lang="es-ES" dirty="0" err="1"/>
            <a:t>destí</a:t>
          </a:r>
          <a:r>
            <a:rPr lang="es-ES" dirty="0"/>
            <a:t> – </a:t>
          </a:r>
          <a:r>
            <a:rPr lang="es-ES" dirty="0" err="1"/>
            <a:t>Estudiant</a:t>
          </a:r>
          <a:r>
            <a:rPr lang="es-ES" dirty="0"/>
            <a:t>)</a:t>
          </a:r>
          <a:endParaRPr lang="ca-ES" dirty="0"/>
        </a:p>
      </dgm:t>
    </dgm:pt>
    <dgm:pt modelId="{799C68CA-B1C5-4E28-8525-855C16B177AB}" type="parTrans" cxnId="{A8196F1D-2321-4046-A184-F79583619EED}">
      <dgm:prSet/>
      <dgm:spPr/>
      <dgm:t>
        <a:bodyPr/>
        <a:lstStyle/>
        <a:p>
          <a:endParaRPr lang="ca-ES"/>
        </a:p>
      </dgm:t>
    </dgm:pt>
    <dgm:pt modelId="{A145E319-37D1-4AB7-A9F6-7DC1C5D4F534}" type="sibTrans" cxnId="{A8196F1D-2321-4046-A184-F79583619EED}">
      <dgm:prSet/>
      <dgm:spPr/>
      <dgm:t>
        <a:bodyPr/>
        <a:lstStyle/>
        <a:p>
          <a:endParaRPr lang="ca-ES"/>
        </a:p>
      </dgm:t>
    </dgm:pt>
    <dgm:pt modelId="{D2290543-6739-44AA-8240-0B7CFC569DB4}">
      <dgm:prSet/>
      <dgm:spPr/>
      <dgm:t>
        <a:bodyPr/>
        <a:lstStyle/>
        <a:p>
          <a:r>
            <a:rPr lang="pt-BR" dirty="0" err="1"/>
            <a:t>Acord</a:t>
          </a:r>
          <a:r>
            <a:rPr lang="pt-BR" dirty="0"/>
            <a:t> de </a:t>
          </a:r>
          <a:r>
            <a:rPr lang="pt-BR" dirty="0" err="1"/>
            <a:t>plaça</a:t>
          </a:r>
          <a:r>
            <a:rPr lang="pt-BR" dirty="0"/>
            <a:t> i </a:t>
          </a:r>
          <a:r>
            <a:rPr lang="pt-BR" dirty="0" err="1"/>
            <a:t>ajut</a:t>
          </a:r>
          <a:r>
            <a:rPr lang="pt-BR" dirty="0"/>
            <a:t> (OI UdG  – </a:t>
          </a:r>
          <a:r>
            <a:rPr lang="pt-BR" dirty="0" err="1"/>
            <a:t>Estudiant</a:t>
          </a:r>
          <a:r>
            <a:rPr lang="pt-BR" dirty="0"/>
            <a:t>)</a:t>
          </a:r>
          <a:endParaRPr lang="ca-ES" dirty="0"/>
        </a:p>
      </dgm:t>
    </dgm:pt>
    <dgm:pt modelId="{60D4F849-9CD1-46A7-8DDE-21482D20AF7E}" type="parTrans" cxnId="{1C309409-FB35-4817-A44C-8BF4B580642E}">
      <dgm:prSet/>
      <dgm:spPr/>
      <dgm:t>
        <a:bodyPr/>
        <a:lstStyle/>
        <a:p>
          <a:endParaRPr lang="ca-ES"/>
        </a:p>
      </dgm:t>
    </dgm:pt>
    <dgm:pt modelId="{72D26951-FBAA-4243-8AB2-3374548CCFC6}" type="sibTrans" cxnId="{1C309409-FB35-4817-A44C-8BF4B580642E}">
      <dgm:prSet/>
      <dgm:spPr/>
      <dgm:t>
        <a:bodyPr/>
        <a:lstStyle/>
        <a:p>
          <a:endParaRPr lang="ca-ES"/>
        </a:p>
      </dgm:t>
    </dgm:pt>
    <dgm:pt modelId="{86B5646E-9E2F-4347-A6DD-D9481154756E}">
      <dgm:prSet/>
      <dgm:spPr/>
      <dgm:t>
        <a:bodyPr/>
        <a:lstStyle/>
        <a:p>
          <a:r>
            <a:rPr lang="ca-ES" dirty="0"/>
            <a:t>Dades bancàries</a:t>
          </a:r>
        </a:p>
      </dgm:t>
    </dgm:pt>
    <dgm:pt modelId="{77B1E8A0-E627-4475-9CFD-125A8023125B}" type="parTrans" cxnId="{B7098CE5-DD63-4F87-ADB7-458B842ADC67}">
      <dgm:prSet/>
      <dgm:spPr/>
      <dgm:t>
        <a:bodyPr/>
        <a:lstStyle/>
        <a:p>
          <a:endParaRPr lang="ca-ES"/>
        </a:p>
      </dgm:t>
    </dgm:pt>
    <dgm:pt modelId="{DEA36662-BBB2-40C8-8E68-DC8B89480C82}" type="sibTrans" cxnId="{B7098CE5-DD63-4F87-ADB7-458B842ADC67}">
      <dgm:prSet/>
      <dgm:spPr/>
      <dgm:t>
        <a:bodyPr/>
        <a:lstStyle/>
        <a:p>
          <a:endParaRPr lang="ca-ES"/>
        </a:p>
      </dgm:t>
    </dgm:pt>
    <dgm:pt modelId="{B371EF0A-BC52-492F-B7F8-014B5EE7157B}">
      <dgm:prSet/>
      <dgm:spPr/>
      <dgm:t>
        <a:bodyPr/>
        <a:lstStyle/>
        <a:p>
          <a:r>
            <a:rPr lang="ca-ES" dirty="0"/>
            <a:t>És obligatori contractar l’assegurança UdG per mobilitat d’estudiants  </a:t>
          </a:r>
          <a:r>
            <a:rPr lang="pt-BR" dirty="0">
              <a:hlinkClick xmlns:r="http://schemas.openxmlformats.org/officeDocument/2006/relationships" r:id="rId1"/>
            </a:rPr>
            <a:t>Viu a la UdG &gt; Serveis </a:t>
          </a:r>
          <a:r>
            <a:rPr lang="pt-BR" dirty="0" err="1">
              <a:hlinkClick xmlns:r="http://schemas.openxmlformats.org/officeDocument/2006/relationships" r:id="rId1"/>
            </a:rPr>
            <a:t>universitaris</a:t>
          </a:r>
          <a:r>
            <a:rPr lang="pt-BR" dirty="0">
              <a:hlinkClick xmlns:r="http://schemas.openxmlformats.org/officeDocument/2006/relationships" r:id="rId1"/>
            </a:rPr>
            <a:t> &gt; </a:t>
          </a:r>
          <a:r>
            <a:rPr lang="pt-BR" dirty="0" err="1">
              <a:hlinkClick xmlns:r="http://schemas.openxmlformats.org/officeDocument/2006/relationships" r:id="rId1"/>
            </a:rPr>
            <a:t>Assegurances</a:t>
          </a:r>
          <a:endParaRPr lang="ca-ES" dirty="0"/>
        </a:p>
      </dgm:t>
    </dgm:pt>
    <dgm:pt modelId="{78C4BF9F-B6A7-4CD0-8BEC-2121B87CF037}" type="parTrans" cxnId="{81BA9CD8-4EF7-438D-8407-DD60F73B3CA9}">
      <dgm:prSet/>
      <dgm:spPr/>
      <dgm:t>
        <a:bodyPr/>
        <a:lstStyle/>
        <a:p>
          <a:endParaRPr lang="ca-ES"/>
        </a:p>
      </dgm:t>
    </dgm:pt>
    <dgm:pt modelId="{3A14BE86-49EB-4C91-8964-2DBD8C1771F2}" type="sibTrans" cxnId="{81BA9CD8-4EF7-438D-8407-DD60F73B3CA9}">
      <dgm:prSet/>
      <dgm:spPr/>
      <dgm:t>
        <a:bodyPr/>
        <a:lstStyle/>
        <a:p>
          <a:endParaRPr lang="ca-ES"/>
        </a:p>
      </dgm:t>
    </dgm:pt>
    <dgm:pt modelId="{014D29C6-80E1-4701-8554-506B886BB6CE}">
      <dgm:prSet custT="1"/>
      <dgm:spPr/>
      <dgm:t>
        <a:bodyPr/>
        <a:lstStyle/>
        <a:p>
          <a:r>
            <a:rPr lang="ca-ES" sz="2800" b="1" dirty="0"/>
            <a:t>Inici pràctiques</a:t>
          </a:r>
        </a:p>
      </dgm:t>
    </dgm:pt>
    <dgm:pt modelId="{B04B57B2-2648-4B90-A723-302831C149B3}" type="parTrans" cxnId="{D1FE6C96-AFAF-418D-8D94-D2AA251E173F}">
      <dgm:prSet/>
      <dgm:spPr/>
      <dgm:t>
        <a:bodyPr/>
        <a:lstStyle/>
        <a:p>
          <a:endParaRPr lang="ca-ES"/>
        </a:p>
      </dgm:t>
    </dgm:pt>
    <dgm:pt modelId="{77D6B945-F9D2-4BF0-9254-9A1C1C088A90}" type="sibTrans" cxnId="{D1FE6C96-AFAF-418D-8D94-D2AA251E173F}">
      <dgm:prSet/>
      <dgm:spPr/>
      <dgm:t>
        <a:bodyPr/>
        <a:lstStyle/>
        <a:p>
          <a:endParaRPr lang="ca-ES"/>
        </a:p>
      </dgm:t>
    </dgm:pt>
    <dgm:pt modelId="{906F6A1D-9A80-4549-AD07-6868FE778729}">
      <dgm:prSet custT="1"/>
      <dgm:spPr/>
      <dgm:t>
        <a:bodyPr/>
        <a:lstStyle/>
        <a:p>
          <a:r>
            <a:rPr lang="ca-ES" sz="2800" b="1" dirty="0"/>
            <a:t>Final pràctiques</a:t>
          </a:r>
        </a:p>
      </dgm:t>
    </dgm:pt>
    <dgm:pt modelId="{3737CAA0-32E4-475E-AA27-BA2BB4F2F1FF}" type="parTrans" cxnId="{059B2781-1619-4228-890D-568280028C74}">
      <dgm:prSet/>
      <dgm:spPr/>
      <dgm:t>
        <a:bodyPr/>
        <a:lstStyle/>
        <a:p>
          <a:endParaRPr lang="ca-ES"/>
        </a:p>
      </dgm:t>
    </dgm:pt>
    <dgm:pt modelId="{103D0D20-A125-4528-842D-56CE11EC9228}" type="sibTrans" cxnId="{059B2781-1619-4228-890D-568280028C74}">
      <dgm:prSet/>
      <dgm:spPr/>
      <dgm:t>
        <a:bodyPr/>
        <a:lstStyle/>
        <a:p>
          <a:endParaRPr lang="ca-ES"/>
        </a:p>
      </dgm:t>
    </dgm:pt>
    <dgm:pt modelId="{BE5EC532-30C9-4E23-BBB7-53C170EC6E35}">
      <dgm:prSet/>
      <dgm:spPr/>
      <dgm:t>
        <a:bodyPr/>
        <a:lstStyle/>
        <a:p>
          <a:r>
            <a:rPr lang="ca-ES" dirty="0"/>
            <a:t> Qüestionari de l’estudiant</a:t>
          </a:r>
        </a:p>
      </dgm:t>
    </dgm:pt>
    <dgm:pt modelId="{799CFBA2-9556-43DC-A190-61725AEF7CDA}" type="parTrans" cxnId="{BEA38408-796E-459A-8A49-178A1EBFC95E}">
      <dgm:prSet/>
      <dgm:spPr/>
      <dgm:t>
        <a:bodyPr/>
        <a:lstStyle/>
        <a:p>
          <a:endParaRPr lang="ca-ES"/>
        </a:p>
      </dgm:t>
    </dgm:pt>
    <dgm:pt modelId="{5AAA185D-52B0-4C46-9B9B-01C137C256B7}" type="sibTrans" cxnId="{BEA38408-796E-459A-8A49-178A1EBFC95E}">
      <dgm:prSet/>
      <dgm:spPr/>
      <dgm:t>
        <a:bodyPr/>
        <a:lstStyle/>
        <a:p>
          <a:endParaRPr lang="ca-ES"/>
        </a:p>
      </dgm:t>
    </dgm:pt>
    <dgm:pt modelId="{2458A88D-091B-4A1B-801E-F706BE91443A}">
      <dgm:prSet/>
      <dgm:spPr/>
      <dgm:t>
        <a:bodyPr/>
        <a:lstStyle/>
        <a:p>
          <a:r>
            <a:rPr lang="ca-ES" dirty="0"/>
            <a:t>Certificat d’arribada</a:t>
          </a:r>
        </a:p>
      </dgm:t>
    </dgm:pt>
    <dgm:pt modelId="{96AA4945-FE86-4A62-BA1B-83F46BCBD63D}" type="parTrans" cxnId="{BAC1DC15-8318-4F6E-8CB1-635E48A4A6C1}">
      <dgm:prSet/>
      <dgm:spPr/>
      <dgm:t>
        <a:bodyPr/>
        <a:lstStyle/>
        <a:p>
          <a:endParaRPr lang="ca-ES"/>
        </a:p>
      </dgm:t>
    </dgm:pt>
    <dgm:pt modelId="{FD3923F4-96DD-4163-A1BD-C4032820FD0B}" type="sibTrans" cxnId="{BAC1DC15-8318-4F6E-8CB1-635E48A4A6C1}">
      <dgm:prSet/>
      <dgm:spPr/>
      <dgm:t>
        <a:bodyPr/>
        <a:lstStyle/>
        <a:p>
          <a:endParaRPr lang="ca-ES"/>
        </a:p>
      </dgm:t>
    </dgm:pt>
    <dgm:pt modelId="{50007143-FD3C-4E22-9519-8F617E3B4882}">
      <dgm:prSet/>
      <dgm:spPr/>
      <dgm:t>
        <a:bodyPr/>
        <a:lstStyle/>
        <a:p>
          <a:r>
            <a:rPr lang="ca-ES" dirty="0"/>
            <a:t>Certificat d’estada </a:t>
          </a:r>
        </a:p>
      </dgm:t>
    </dgm:pt>
    <dgm:pt modelId="{A5B88043-C0A3-41E6-80E2-37AB1E37B933}" type="parTrans" cxnId="{42DE2022-DD4F-4DCD-8685-958D54170A73}">
      <dgm:prSet/>
      <dgm:spPr/>
      <dgm:t>
        <a:bodyPr/>
        <a:lstStyle/>
        <a:p>
          <a:endParaRPr lang="ca-ES"/>
        </a:p>
      </dgm:t>
    </dgm:pt>
    <dgm:pt modelId="{2692ED4E-EC58-4DBA-9F44-FE31BF84F543}" type="sibTrans" cxnId="{42DE2022-DD4F-4DCD-8685-958D54170A73}">
      <dgm:prSet/>
      <dgm:spPr/>
      <dgm:t>
        <a:bodyPr/>
        <a:lstStyle/>
        <a:p>
          <a:endParaRPr lang="ca-ES"/>
        </a:p>
      </dgm:t>
    </dgm:pt>
    <dgm:pt modelId="{6B9B15E3-45A0-4423-9946-D86F105E2214}" type="pres">
      <dgm:prSet presAssocID="{608FD7B5-50CA-4339-9232-1A59C41ACF6E}" presName="Name0" presStyleCnt="0">
        <dgm:presLayoutVars>
          <dgm:dir/>
          <dgm:animLvl val="lvl"/>
          <dgm:resizeHandles val="exact"/>
        </dgm:presLayoutVars>
      </dgm:prSet>
      <dgm:spPr/>
    </dgm:pt>
    <dgm:pt modelId="{E1285E02-AC43-447E-8E67-044EDCD5E6FE}" type="pres">
      <dgm:prSet presAssocID="{333EB917-6796-4809-AA37-8D7B76733901}" presName="composite" presStyleCnt="0"/>
      <dgm:spPr/>
    </dgm:pt>
    <dgm:pt modelId="{372E7846-C6C9-409F-9E51-ACA3CBB64AB7}" type="pres">
      <dgm:prSet presAssocID="{333EB917-6796-4809-AA37-8D7B7673390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49B2B7E-F093-4B08-9E05-894EA6BDCED0}" type="pres">
      <dgm:prSet presAssocID="{333EB917-6796-4809-AA37-8D7B76733901}" presName="desTx" presStyleLbl="alignAccFollowNode1" presStyleIdx="0" presStyleCnt="3">
        <dgm:presLayoutVars>
          <dgm:bulletEnabled val="1"/>
        </dgm:presLayoutVars>
      </dgm:prSet>
      <dgm:spPr/>
    </dgm:pt>
    <dgm:pt modelId="{ACBC518B-5094-48E6-BA83-15B670EAFD3B}" type="pres">
      <dgm:prSet presAssocID="{F2393E7D-E6B5-4BA0-8CDB-22BCE121AAD0}" presName="space" presStyleCnt="0"/>
      <dgm:spPr/>
    </dgm:pt>
    <dgm:pt modelId="{04C4C119-90B7-405C-AC95-41F12EED07FB}" type="pres">
      <dgm:prSet presAssocID="{014D29C6-80E1-4701-8554-506B886BB6CE}" presName="composite" presStyleCnt="0"/>
      <dgm:spPr/>
    </dgm:pt>
    <dgm:pt modelId="{D0322D9F-F0CF-4725-B7AD-579204F0F75F}" type="pres">
      <dgm:prSet presAssocID="{014D29C6-80E1-4701-8554-506B886BB6C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DE24A12-56A8-46C3-8AD0-5411625BC11B}" type="pres">
      <dgm:prSet presAssocID="{014D29C6-80E1-4701-8554-506B886BB6CE}" presName="desTx" presStyleLbl="alignAccFollowNode1" presStyleIdx="1" presStyleCnt="3">
        <dgm:presLayoutVars>
          <dgm:bulletEnabled val="1"/>
        </dgm:presLayoutVars>
      </dgm:prSet>
      <dgm:spPr/>
    </dgm:pt>
    <dgm:pt modelId="{92A6859B-2FAC-4E83-AE05-DEAE609C4F9F}" type="pres">
      <dgm:prSet presAssocID="{77D6B945-F9D2-4BF0-9254-9A1C1C088A90}" presName="space" presStyleCnt="0"/>
      <dgm:spPr/>
    </dgm:pt>
    <dgm:pt modelId="{1B038A17-5BFE-462D-94B8-675B43B874BE}" type="pres">
      <dgm:prSet presAssocID="{906F6A1D-9A80-4549-AD07-6868FE778729}" presName="composite" presStyleCnt="0"/>
      <dgm:spPr/>
    </dgm:pt>
    <dgm:pt modelId="{688B0D0B-DDC4-49BB-B7FD-215D843AE877}" type="pres">
      <dgm:prSet presAssocID="{906F6A1D-9A80-4549-AD07-6868FE77872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B788A47-2201-435C-B9C3-AD36729EAE3E}" type="pres">
      <dgm:prSet presAssocID="{906F6A1D-9A80-4549-AD07-6868FE77872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EA38408-796E-459A-8A49-178A1EBFC95E}" srcId="{906F6A1D-9A80-4549-AD07-6868FE778729}" destId="{BE5EC532-30C9-4E23-BBB7-53C170EC6E35}" srcOrd="1" destOrd="0" parTransId="{799CFBA2-9556-43DC-A190-61725AEF7CDA}" sibTransId="{5AAA185D-52B0-4C46-9B9B-01C137C256B7}"/>
    <dgm:cxn modelId="{1C309409-FB35-4817-A44C-8BF4B580642E}" srcId="{333EB917-6796-4809-AA37-8D7B76733901}" destId="{D2290543-6739-44AA-8240-0B7CFC569DB4}" srcOrd="1" destOrd="0" parTransId="{60D4F849-9CD1-46A7-8DDE-21482D20AF7E}" sibTransId="{72D26951-FBAA-4243-8AB2-3374548CCFC6}"/>
    <dgm:cxn modelId="{BAC1DC15-8318-4F6E-8CB1-635E48A4A6C1}" srcId="{014D29C6-80E1-4701-8554-506B886BB6CE}" destId="{2458A88D-091B-4A1B-801E-F706BE91443A}" srcOrd="0" destOrd="0" parTransId="{96AA4945-FE86-4A62-BA1B-83F46BCBD63D}" sibTransId="{FD3923F4-96DD-4163-A1BD-C4032820FD0B}"/>
    <dgm:cxn modelId="{AE00E317-D01C-4D12-AEC9-15EF64C577FE}" type="presOf" srcId="{D2290543-6739-44AA-8240-0B7CFC569DB4}" destId="{A49B2B7E-F093-4B08-9E05-894EA6BDCED0}" srcOrd="0" destOrd="1" presId="urn:microsoft.com/office/officeart/2005/8/layout/hList1"/>
    <dgm:cxn modelId="{A8196F1D-2321-4046-A184-F79583619EED}" srcId="{333EB917-6796-4809-AA37-8D7B76733901}" destId="{C7700426-2806-4BE7-A4C5-9B6615CE9D2D}" srcOrd="0" destOrd="0" parTransId="{799C68CA-B1C5-4E28-8525-855C16B177AB}" sibTransId="{A145E319-37D1-4AB7-A9F6-7DC1C5D4F534}"/>
    <dgm:cxn modelId="{42DE2022-DD4F-4DCD-8685-958D54170A73}" srcId="{906F6A1D-9A80-4549-AD07-6868FE778729}" destId="{50007143-FD3C-4E22-9519-8F617E3B4882}" srcOrd="0" destOrd="0" parTransId="{A5B88043-C0A3-41E6-80E2-37AB1E37B933}" sibTransId="{2692ED4E-EC58-4DBA-9F44-FE31BF84F543}"/>
    <dgm:cxn modelId="{5C1E3925-2DB0-4A43-8FDA-DF2DA5C483A0}" type="presOf" srcId="{906F6A1D-9A80-4549-AD07-6868FE778729}" destId="{688B0D0B-DDC4-49BB-B7FD-215D843AE877}" srcOrd="0" destOrd="0" presId="urn:microsoft.com/office/officeart/2005/8/layout/hList1"/>
    <dgm:cxn modelId="{6857EF2C-802B-48CE-9611-F93F5822B797}" type="presOf" srcId="{2458A88D-091B-4A1B-801E-F706BE91443A}" destId="{BDE24A12-56A8-46C3-8AD0-5411625BC11B}" srcOrd="0" destOrd="0" presId="urn:microsoft.com/office/officeart/2005/8/layout/hList1"/>
    <dgm:cxn modelId="{BFC9CB5C-D7E7-43B0-B6FA-C78CFE426B92}" type="presOf" srcId="{C7700426-2806-4BE7-A4C5-9B6615CE9D2D}" destId="{A49B2B7E-F093-4B08-9E05-894EA6BDCED0}" srcOrd="0" destOrd="0" presId="urn:microsoft.com/office/officeart/2005/8/layout/hList1"/>
    <dgm:cxn modelId="{C73C2041-7141-4FD3-BC59-AAE83E2321A4}" type="presOf" srcId="{608FD7B5-50CA-4339-9232-1A59C41ACF6E}" destId="{6B9B15E3-45A0-4423-9946-D86F105E2214}" srcOrd="0" destOrd="0" presId="urn:microsoft.com/office/officeart/2005/8/layout/hList1"/>
    <dgm:cxn modelId="{962C8841-8E56-4024-88EE-7F1ABFA7EAF3}" srcId="{608FD7B5-50CA-4339-9232-1A59C41ACF6E}" destId="{333EB917-6796-4809-AA37-8D7B76733901}" srcOrd="0" destOrd="0" parTransId="{EBBBDE10-BF76-4435-AAE5-012B2A1F63B6}" sibTransId="{F2393E7D-E6B5-4BA0-8CDB-22BCE121AAD0}"/>
    <dgm:cxn modelId="{5721D078-D23F-4DDA-97F9-A69158375D3E}" type="presOf" srcId="{BE5EC532-30C9-4E23-BBB7-53C170EC6E35}" destId="{7B788A47-2201-435C-B9C3-AD36729EAE3E}" srcOrd="0" destOrd="1" presId="urn:microsoft.com/office/officeart/2005/8/layout/hList1"/>
    <dgm:cxn modelId="{059B2781-1619-4228-890D-568280028C74}" srcId="{608FD7B5-50CA-4339-9232-1A59C41ACF6E}" destId="{906F6A1D-9A80-4549-AD07-6868FE778729}" srcOrd="2" destOrd="0" parTransId="{3737CAA0-32E4-475E-AA27-BA2BB4F2F1FF}" sibTransId="{103D0D20-A125-4528-842D-56CE11EC9228}"/>
    <dgm:cxn modelId="{847CD58A-0EDE-436D-BD08-977EB3F5406B}" type="presOf" srcId="{014D29C6-80E1-4701-8554-506B886BB6CE}" destId="{D0322D9F-F0CF-4725-B7AD-579204F0F75F}" srcOrd="0" destOrd="0" presId="urn:microsoft.com/office/officeart/2005/8/layout/hList1"/>
    <dgm:cxn modelId="{D1FE6C96-AFAF-418D-8D94-D2AA251E173F}" srcId="{608FD7B5-50CA-4339-9232-1A59C41ACF6E}" destId="{014D29C6-80E1-4701-8554-506B886BB6CE}" srcOrd="1" destOrd="0" parTransId="{B04B57B2-2648-4B90-A723-302831C149B3}" sibTransId="{77D6B945-F9D2-4BF0-9254-9A1C1C088A90}"/>
    <dgm:cxn modelId="{8AB4FAA1-7BBF-4780-A895-1CF24298D729}" type="presOf" srcId="{B371EF0A-BC52-492F-B7F8-014B5EE7157B}" destId="{A49B2B7E-F093-4B08-9E05-894EA6BDCED0}" srcOrd="0" destOrd="3" presId="urn:microsoft.com/office/officeart/2005/8/layout/hList1"/>
    <dgm:cxn modelId="{3F3F29AD-DACE-458F-86E4-E377E26FA305}" type="presOf" srcId="{50007143-FD3C-4E22-9519-8F617E3B4882}" destId="{7B788A47-2201-435C-B9C3-AD36729EAE3E}" srcOrd="0" destOrd="0" presId="urn:microsoft.com/office/officeart/2005/8/layout/hList1"/>
    <dgm:cxn modelId="{87DF2ECB-13FF-473E-BFC8-EBD650AFDFE8}" type="presOf" srcId="{333EB917-6796-4809-AA37-8D7B76733901}" destId="{372E7846-C6C9-409F-9E51-ACA3CBB64AB7}" srcOrd="0" destOrd="0" presId="urn:microsoft.com/office/officeart/2005/8/layout/hList1"/>
    <dgm:cxn modelId="{81BA9CD8-4EF7-438D-8407-DD60F73B3CA9}" srcId="{333EB917-6796-4809-AA37-8D7B76733901}" destId="{B371EF0A-BC52-492F-B7F8-014B5EE7157B}" srcOrd="3" destOrd="0" parTransId="{78C4BF9F-B6A7-4CD0-8BEC-2121B87CF037}" sibTransId="{3A14BE86-49EB-4C91-8964-2DBD8C1771F2}"/>
    <dgm:cxn modelId="{B7098CE5-DD63-4F87-ADB7-458B842ADC67}" srcId="{333EB917-6796-4809-AA37-8D7B76733901}" destId="{86B5646E-9E2F-4347-A6DD-D9481154756E}" srcOrd="2" destOrd="0" parTransId="{77B1E8A0-E627-4475-9CFD-125A8023125B}" sibTransId="{DEA36662-BBB2-40C8-8E68-DC8B89480C82}"/>
    <dgm:cxn modelId="{25C867E7-CA10-4080-A797-CE53E12F6EE7}" type="presOf" srcId="{86B5646E-9E2F-4347-A6DD-D9481154756E}" destId="{A49B2B7E-F093-4B08-9E05-894EA6BDCED0}" srcOrd="0" destOrd="2" presId="urn:microsoft.com/office/officeart/2005/8/layout/hList1"/>
    <dgm:cxn modelId="{41C92284-A40D-4F59-A831-33010A9B1563}" type="presParOf" srcId="{6B9B15E3-45A0-4423-9946-D86F105E2214}" destId="{E1285E02-AC43-447E-8E67-044EDCD5E6FE}" srcOrd="0" destOrd="0" presId="urn:microsoft.com/office/officeart/2005/8/layout/hList1"/>
    <dgm:cxn modelId="{D4EA0459-0BEA-4F40-A06E-925F84759EF1}" type="presParOf" srcId="{E1285E02-AC43-447E-8E67-044EDCD5E6FE}" destId="{372E7846-C6C9-409F-9E51-ACA3CBB64AB7}" srcOrd="0" destOrd="0" presId="urn:microsoft.com/office/officeart/2005/8/layout/hList1"/>
    <dgm:cxn modelId="{8277FA2E-F20C-4D13-8750-EA59BC79718E}" type="presParOf" srcId="{E1285E02-AC43-447E-8E67-044EDCD5E6FE}" destId="{A49B2B7E-F093-4B08-9E05-894EA6BDCED0}" srcOrd="1" destOrd="0" presId="urn:microsoft.com/office/officeart/2005/8/layout/hList1"/>
    <dgm:cxn modelId="{9ACEFDCA-7BB8-401A-B238-39443A8D4A20}" type="presParOf" srcId="{6B9B15E3-45A0-4423-9946-D86F105E2214}" destId="{ACBC518B-5094-48E6-BA83-15B670EAFD3B}" srcOrd="1" destOrd="0" presId="urn:microsoft.com/office/officeart/2005/8/layout/hList1"/>
    <dgm:cxn modelId="{70EA9C0C-8C4D-48FD-9552-47826D246214}" type="presParOf" srcId="{6B9B15E3-45A0-4423-9946-D86F105E2214}" destId="{04C4C119-90B7-405C-AC95-41F12EED07FB}" srcOrd="2" destOrd="0" presId="urn:microsoft.com/office/officeart/2005/8/layout/hList1"/>
    <dgm:cxn modelId="{D23DD7CD-22A2-446F-997D-9AA5CCF45B58}" type="presParOf" srcId="{04C4C119-90B7-405C-AC95-41F12EED07FB}" destId="{D0322D9F-F0CF-4725-B7AD-579204F0F75F}" srcOrd="0" destOrd="0" presId="urn:microsoft.com/office/officeart/2005/8/layout/hList1"/>
    <dgm:cxn modelId="{EA4CAE40-5F5F-4C32-9248-7AD655B08F78}" type="presParOf" srcId="{04C4C119-90B7-405C-AC95-41F12EED07FB}" destId="{BDE24A12-56A8-46C3-8AD0-5411625BC11B}" srcOrd="1" destOrd="0" presId="urn:microsoft.com/office/officeart/2005/8/layout/hList1"/>
    <dgm:cxn modelId="{EFB8D473-07FF-4FAB-AD30-9346C0BB0415}" type="presParOf" srcId="{6B9B15E3-45A0-4423-9946-D86F105E2214}" destId="{92A6859B-2FAC-4E83-AE05-DEAE609C4F9F}" srcOrd="3" destOrd="0" presId="urn:microsoft.com/office/officeart/2005/8/layout/hList1"/>
    <dgm:cxn modelId="{02DD2413-0836-49AA-A351-5308FA09703B}" type="presParOf" srcId="{6B9B15E3-45A0-4423-9946-D86F105E2214}" destId="{1B038A17-5BFE-462D-94B8-675B43B874BE}" srcOrd="4" destOrd="0" presId="urn:microsoft.com/office/officeart/2005/8/layout/hList1"/>
    <dgm:cxn modelId="{6B3764C7-4BF1-4CBA-A727-A1A7CA23B01C}" type="presParOf" srcId="{1B038A17-5BFE-462D-94B8-675B43B874BE}" destId="{688B0D0B-DDC4-49BB-B7FD-215D843AE877}" srcOrd="0" destOrd="0" presId="urn:microsoft.com/office/officeart/2005/8/layout/hList1"/>
    <dgm:cxn modelId="{7825E503-0930-41E4-B1F6-F79BFC12ADA5}" type="presParOf" srcId="{1B038A17-5BFE-462D-94B8-675B43B874BE}" destId="{7B788A47-2201-435C-B9C3-AD36729EAE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D182E3-BACB-417D-A102-78CEE81E3369}" type="doc">
      <dgm:prSet loTypeId="urn:microsoft.com/office/officeart/2005/8/layout/h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ca-ES"/>
        </a:p>
      </dgm:t>
    </dgm:pt>
    <dgm:pt modelId="{7ECBDA78-7459-4E9C-A461-94043D8E5432}">
      <dgm:prSet phldrT="[Text]" custT="1"/>
      <dgm:spPr/>
      <dgm:t>
        <a:bodyPr/>
        <a:lstStyle/>
        <a:p>
          <a:r>
            <a:rPr lang="ca-ES" sz="2800" b="1" dirty="0"/>
            <a:t>Gener-Febrer</a:t>
          </a:r>
        </a:p>
      </dgm:t>
    </dgm:pt>
    <dgm:pt modelId="{3087E739-97D0-4981-9DEF-DB96EF248352}" type="parTrans" cxnId="{C1959F5D-4093-478A-9448-AC7ADA868BBF}">
      <dgm:prSet/>
      <dgm:spPr/>
      <dgm:t>
        <a:bodyPr/>
        <a:lstStyle/>
        <a:p>
          <a:endParaRPr lang="ca-ES" sz="2800"/>
        </a:p>
      </dgm:t>
    </dgm:pt>
    <dgm:pt modelId="{CE39258E-2797-4A61-8A48-86F57C7F2412}" type="sibTrans" cxnId="{C1959F5D-4093-478A-9448-AC7ADA868BBF}">
      <dgm:prSet/>
      <dgm:spPr/>
      <dgm:t>
        <a:bodyPr/>
        <a:lstStyle/>
        <a:p>
          <a:endParaRPr lang="ca-ES" sz="2800"/>
        </a:p>
      </dgm:t>
    </dgm:pt>
    <dgm:pt modelId="{AB69BAB4-E5AA-4BBB-9825-864C1BB6B71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a-ES" sz="2800" dirty="0"/>
            <a:t>Del 7 a 18 de gener. Presentació sol·licituds</a:t>
          </a:r>
        </a:p>
      </dgm:t>
    </dgm:pt>
    <dgm:pt modelId="{FC908768-3843-4FD5-BF49-377653B0398B}" type="parTrans" cxnId="{4B4596D0-40D5-4F39-80CF-AFE084BDBA05}">
      <dgm:prSet/>
      <dgm:spPr/>
      <dgm:t>
        <a:bodyPr/>
        <a:lstStyle/>
        <a:p>
          <a:endParaRPr lang="ca-ES" sz="2800"/>
        </a:p>
      </dgm:t>
    </dgm:pt>
    <dgm:pt modelId="{8EFE3955-F3F9-4307-8834-FB481E73CF49}" type="sibTrans" cxnId="{4B4596D0-40D5-4F39-80CF-AFE084BDBA05}">
      <dgm:prSet/>
      <dgm:spPr/>
      <dgm:t>
        <a:bodyPr/>
        <a:lstStyle/>
        <a:p>
          <a:endParaRPr lang="ca-ES" sz="2800"/>
        </a:p>
      </dgm:t>
    </dgm:pt>
    <dgm:pt modelId="{2CD3ACD5-F5B1-4C15-851A-83DA50C57BCF}">
      <dgm:prSet phldrT="[Text]" custT="1"/>
      <dgm:spPr/>
      <dgm:t>
        <a:bodyPr/>
        <a:lstStyle/>
        <a:p>
          <a:r>
            <a:rPr lang="ca-ES" sz="2800" b="1" dirty="0"/>
            <a:t>Març</a:t>
          </a:r>
        </a:p>
      </dgm:t>
    </dgm:pt>
    <dgm:pt modelId="{C148D49E-F4C6-4CE4-90AF-104E6210668F}" type="parTrans" cxnId="{64D53B41-305D-4D29-84A8-9C3B9F24BDDE}">
      <dgm:prSet/>
      <dgm:spPr/>
      <dgm:t>
        <a:bodyPr/>
        <a:lstStyle/>
        <a:p>
          <a:endParaRPr lang="ca-ES" sz="2800"/>
        </a:p>
      </dgm:t>
    </dgm:pt>
    <dgm:pt modelId="{4E35C830-3528-4B0E-B888-1C029455B41A}" type="sibTrans" cxnId="{64D53B41-305D-4D29-84A8-9C3B9F24BDDE}">
      <dgm:prSet/>
      <dgm:spPr/>
      <dgm:t>
        <a:bodyPr/>
        <a:lstStyle/>
        <a:p>
          <a:endParaRPr lang="ca-ES" sz="2800"/>
        </a:p>
      </dgm:t>
    </dgm:pt>
    <dgm:pt modelId="{4B6A3576-E710-4C61-9E9F-277E25D7D77F}">
      <dgm:prSet phldrT="[Text]" custT="1"/>
      <dgm:spPr/>
      <dgm:t>
        <a:bodyPr/>
        <a:lstStyle/>
        <a:p>
          <a:r>
            <a:rPr lang="fr-FR" sz="2800" dirty="0"/>
            <a:t>A </a:t>
          </a:r>
          <a:r>
            <a:rPr lang="fr-FR" sz="2800" dirty="0" err="1"/>
            <a:t>principis</a:t>
          </a:r>
          <a:r>
            <a:rPr lang="fr-FR" sz="2800" dirty="0"/>
            <a:t> de </a:t>
          </a:r>
          <a:r>
            <a:rPr lang="fr-FR" sz="2800" dirty="0" err="1"/>
            <a:t>febrer</a:t>
          </a:r>
          <a:r>
            <a:rPr lang="fr-FR" sz="2800" dirty="0"/>
            <a:t> </a:t>
          </a:r>
          <a:r>
            <a:rPr lang="fr-FR" sz="2800" dirty="0" err="1"/>
            <a:t>sortiran</a:t>
          </a:r>
          <a:r>
            <a:rPr lang="fr-FR" sz="2800" dirty="0"/>
            <a:t> les </a:t>
          </a:r>
          <a:r>
            <a:rPr lang="fr-FR" sz="2800" dirty="0" err="1"/>
            <a:t>llistes</a:t>
          </a:r>
          <a:r>
            <a:rPr lang="fr-FR" sz="2800" dirty="0"/>
            <a:t> </a:t>
          </a:r>
          <a:r>
            <a:rPr lang="fr-FR" sz="2800" dirty="0" err="1"/>
            <a:t>provisionals</a:t>
          </a:r>
          <a:r>
            <a:rPr lang="fr-FR" sz="2800" dirty="0"/>
            <a:t> de les </a:t>
          </a:r>
          <a:r>
            <a:rPr lang="fr-FR" sz="2800" dirty="0" err="1"/>
            <a:t>assignacions</a:t>
          </a:r>
          <a:r>
            <a:rPr lang="fr-FR" sz="2800" dirty="0"/>
            <a:t> de plaça.</a:t>
          </a:r>
          <a:endParaRPr lang="ca-ES" sz="2800" dirty="0"/>
        </a:p>
      </dgm:t>
    </dgm:pt>
    <dgm:pt modelId="{56E6D97B-C6C7-4CCA-BF1C-080A25D9CA80}" type="parTrans" cxnId="{05E6FF4C-D187-4A85-BCEB-8ECC0FFAEE00}">
      <dgm:prSet/>
      <dgm:spPr/>
      <dgm:t>
        <a:bodyPr/>
        <a:lstStyle/>
        <a:p>
          <a:endParaRPr lang="ca-ES" sz="2800"/>
        </a:p>
      </dgm:t>
    </dgm:pt>
    <dgm:pt modelId="{A6E4B981-3F8B-4504-8383-80A5F31A95A3}" type="sibTrans" cxnId="{05E6FF4C-D187-4A85-BCEB-8ECC0FFAEE00}">
      <dgm:prSet/>
      <dgm:spPr/>
      <dgm:t>
        <a:bodyPr/>
        <a:lstStyle/>
        <a:p>
          <a:endParaRPr lang="ca-ES" sz="2800"/>
        </a:p>
      </dgm:t>
    </dgm:pt>
    <dgm:pt modelId="{1A78A565-AECD-460C-A0A5-B15353B9FDD0}">
      <dgm:prSet phldrT="[Text]" custT="1"/>
      <dgm:spPr/>
      <dgm:t>
        <a:bodyPr/>
        <a:lstStyle/>
        <a:p>
          <a:r>
            <a:rPr lang="ca-ES" sz="2800" dirty="0"/>
            <a:t>Contactar amb els centre per fer entrevistes per videoconferència, informar-vos a fons sobre el país, la regió i l’entitat i preparar els aspectes de logística (viatge, allotjament, visat, assegurança obligatòria, etc.).</a:t>
          </a:r>
        </a:p>
      </dgm:t>
    </dgm:pt>
    <dgm:pt modelId="{00D9A090-CEFB-487F-A694-57F0273D5FEC}" type="parTrans" cxnId="{4DA30111-E1C1-40A0-893C-F5B5D233A8E8}">
      <dgm:prSet/>
      <dgm:spPr/>
      <dgm:t>
        <a:bodyPr/>
        <a:lstStyle/>
        <a:p>
          <a:endParaRPr lang="ca-ES" sz="2800"/>
        </a:p>
      </dgm:t>
    </dgm:pt>
    <dgm:pt modelId="{43961375-D892-4A8E-A9E5-44247D45D8BC}" type="sibTrans" cxnId="{4DA30111-E1C1-40A0-893C-F5B5D233A8E8}">
      <dgm:prSet/>
      <dgm:spPr/>
      <dgm:t>
        <a:bodyPr/>
        <a:lstStyle/>
        <a:p>
          <a:endParaRPr lang="ca-ES" sz="2800"/>
        </a:p>
      </dgm:t>
    </dgm:pt>
    <dgm:pt modelId="{854CDA4A-8C19-4590-B9BA-181CA082FA98}">
      <dgm:prSet custT="1"/>
      <dgm:spPr/>
      <dgm:t>
        <a:bodyPr/>
        <a:lstStyle/>
        <a:p>
          <a:r>
            <a:rPr lang="ca-ES" sz="2800" b="1" dirty="0"/>
            <a:t>Març/Abril</a:t>
          </a:r>
        </a:p>
      </dgm:t>
    </dgm:pt>
    <dgm:pt modelId="{B03D0F65-B9E6-475B-BC25-32E59A2B7379}" type="parTrans" cxnId="{B33373F2-2F4D-4830-AB44-2C68688F7C73}">
      <dgm:prSet/>
      <dgm:spPr/>
      <dgm:t>
        <a:bodyPr/>
        <a:lstStyle/>
        <a:p>
          <a:endParaRPr lang="ca-ES" sz="2800"/>
        </a:p>
      </dgm:t>
    </dgm:pt>
    <dgm:pt modelId="{69A0DCCF-15FE-486C-BB2B-6B742DC3CB2C}" type="sibTrans" cxnId="{B33373F2-2F4D-4830-AB44-2C68688F7C73}">
      <dgm:prSet/>
      <dgm:spPr/>
      <dgm:t>
        <a:bodyPr/>
        <a:lstStyle/>
        <a:p>
          <a:endParaRPr lang="ca-ES" sz="2800"/>
        </a:p>
      </dgm:t>
    </dgm:pt>
    <dgm:pt modelId="{3EB8EDA5-7580-4B0F-9EAA-1973753354D6}">
      <dgm:prSet custT="1"/>
      <dgm:spPr/>
      <dgm:t>
        <a:bodyPr/>
        <a:lstStyle/>
        <a:p>
          <a:r>
            <a:rPr lang="ca-ES" sz="2800" dirty="0"/>
            <a:t>Cursos de cooperació al desenvolupament de la UdG</a:t>
          </a:r>
        </a:p>
      </dgm:t>
    </dgm:pt>
    <dgm:pt modelId="{4097331D-FCB0-421C-84E6-091E245C8C2B}" type="parTrans" cxnId="{45673509-3011-4173-9E7D-7FAE2D47282C}">
      <dgm:prSet/>
      <dgm:spPr/>
      <dgm:t>
        <a:bodyPr/>
        <a:lstStyle/>
        <a:p>
          <a:endParaRPr lang="ca-ES" sz="2800"/>
        </a:p>
      </dgm:t>
    </dgm:pt>
    <dgm:pt modelId="{245D17D9-B16C-4545-A300-A4D11212DEEB}" type="sibTrans" cxnId="{45673509-3011-4173-9E7D-7FAE2D47282C}">
      <dgm:prSet/>
      <dgm:spPr/>
      <dgm:t>
        <a:bodyPr/>
        <a:lstStyle/>
        <a:p>
          <a:endParaRPr lang="ca-ES" sz="2800"/>
        </a:p>
      </dgm:t>
    </dgm:pt>
    <dgm:pt modelId="{DCDC10A7-0065-4DEE-AD83-1D8945FCFEF7}">
      <dgm:prSet custT="1"/>
      <dgm:spPr/>
      <dgm:t>
        <a:bodyPr/>
        <a:lstStyle/>
        <a:p>
          <a:r>
            <a:rPr lang="ca-ES" sz="2800" dirty="0"/>
            <a:t>Enviar la carta de motivació i CV per correu electrònic a </a:t>
          </a:r>
          <a:r>
            <a:rPr lang="ca-ES" sz="2800" dirty="0" err="1">
              <a:hlinkClick xmlns:r="http://schemas.openxmlformats.org/officeDocument/2006/relationships" r:id="rId1"/>
            </a:rPr>
            <a:t>International.fep@udg.edu</a:t>
          </a:r>
          <a:r>
            <a:rPr lang="ca-ES" sz="2800" dirty="0"/>
            <a:t> </a:t>
          </a:r>
          <a:endParaRPr lang="ca-ES" sz="2800" dirty="0">
            <a:highlight>
              <a:srgbClr val="FFFF00"/>
            </a:highlight>
          </a:endParaRPr>
        </a:p>
      </dgm:t>
    </dgm:pt>
    <dgm:pt modelId="{7110260A-ACDA-4F7E-A486-5A7D20EF7091}" type="sibTrans" cxnId="{F837463B-60F8-4B04-8500-C2F1E09AC3CB}">
      <dgm:prSet/>
      <dgm:spPr/>
      <dgm:t>
        <a:bodyPr/>
        <a:lstStyle/>
        <a:p>
          <a:endParaRPr lang="ca-ES" sz="2800"/>
        </a:p>
      </dgm:t>
    </dgm:pt>
    <dgm:pt modelId="{E8D3DDC6-CFDF-45D0-9534-3FA2F7FD6B80}" type="parTrans" cxnId="{F837463B-60F8-4B04-8500-C2F1E09AC3CB}">
      <dgm:prSet/>
      <dgm:spPr/>
      <dgm:t>
        <a:bodyPr/>
        <a:lstStyle/>
        <a:p>
          <a:endParaRPr lang="ca-ES" sz="2800"/>
        </a:p>
      </dgm:t>
    </dgm:pt>
    <dgm:pt modelId="{35EF40B3-7164-4091-8F2D-EF9255A11602}">
      <dgm:prSet phldrT="[Text]" custT="1"/>
      <dgm:spPr/>
      <dgm:t>
        <a:bodyPr/>
        <a:lstStyle/>
        <a:p>
          <a:r>
            <a:rPr lang="ca-ES" sz="2800" dirty="0"/>
            <a:t>Convocatòria de Projectes de cooperació UCS</a:t>
          </a:r>
        </a:p>
      </dgm:t>
    </dgm:pt>
    <dgm:pt modelId="{F0F42E90-A635-4CEE-9699-79FF53DEE48C}" type="parTrans" cxnId="{1DFCD50F-3D35-4E63-AF59-04ABCCEBA68A}">
      <dgm:prSet/>
      <dgm:spPr/>
      <dgm:t>
        <a:bodyPr/>
        <a:lstStyle/>
        <a:p>
          <a:endParaRPr lang="ca-ES" sz="2800"/>
        </a:p>
      </dgm:t>
    </dgm:pt>
    <dgm:pt modelId="{B6E9CE96-3EDA-44DB-A8EA-29A08586371B}" type="sibTrans" cxnId="{1DFCD50F-3D35-4E63-AF59-04ABCCEBA68A}">
      <dgm:prSet/>
      <dgm:spPr/>
      <dgm:t>
        <a:bodyPr/>
        <a:lstStyle/>
        <a:p>
          <a:endParaRPr lang="ca-ES" sz="2800"/>
        </a:p>
      </dgm:t>
    </dgm:pt>
    <dgm:pt modelId="{37B1EE24-AF65-4E37-AB40-D0DE7B0984C4}">
      <dgm:prSet phldrT="[Text]" custT="1"/>
      <dgm:spPr/>
      <dgm:t>
        <a:bodyPr/>
        <a:lstStyle/>
        <a:p>
          <a:endParaRPr lang="ca-ES" sz="2800" dirty="0"/>
        </a:p>
      </dgm:t>
    </dgm:pt>
    <dgm:pt modelId="{F12F3470-52C3-4BE9-93B5-3FB86A53E9D1}" type="parTrans" cxnId="{A1516122-9783-42A1-8B6E-EDB09E9E729B}">
      <dgm:prSet/>
      <dgm:spPr/>
      <dgm:t>
        <a:bodyPr/>
        <a:lstStyle/>
        <a:p>
          <a:endParaRPr lang="ca-ES"/>
        </a:p>
      </dgm:t>
    </dgm:pt>
    <dgm:pt modelId="{5699AD8C-5F6D-493E-89D7-0C8E84360C20}" type="sibTrans" cxnId="{A1516122-9783-42A1-8B6E-EDB09E9E729B}">
      <dgm:prSet/>
      <dgm:spPr/>
      <dgm:t>
        <a:bodyPr/>
        <a:lstStyle/>
        <a:p>
          <a:endParaRPr lang="ca-ES"/>
        </a:p>
      </dgm:t>
    </dgm:pt>
    <dgm:pt modelId="{3463A1BB-4E8A-4B40-887F-9B514BCA6F10}">
      <dgm:prSet phldrT="[Text]" custT="1"/>
      <dgm:spPr/>
      <dgm:t>
        <a:bodyPr/>
        <a:lstStyle/>
        <a:p>
          <a:endParaRPr lang="ca-ES" sz="2800" dirty="0"/>
        </a:p>
      </dgm:t>
    </dgm:pt>
    <dgm:pt modelId="{2EB63CBC-E247-46A8-8F7E-A8C0D770CC67}" type="parTrans" cxnId="{308520AF-238D-4F69-BED8-F0E4EF2E4FFD}">
      <dgm:prSet/>
      <dgm:spPr/>
      <dgm:t>
        <a:bodyPr/>
        <a:lstStyle/>
        <a:p>
          <a:endParaRPr lang="ca-ES"/>
        </a:p>
      </dgm:t>
    </dgm:pt>
    <dgm:pt modelId="{FA00237B-B80D-419F-9B0C-7BD3DA071440}" type="sibTrans" cxnId="{308520AF-238D-4F69-BED8-F0E4EF2E4FFD}">
      <dgm:prSet/>
      <dgm:spPr/>
      <dgm:t>
        <a:bodyPr/>
        <a:lstStyle/>
        <a:p>
          <a:endParaRPr lang="ca-ES"/>
        </a:p>
      </dgm:t>
    </dgm:pt>
    <dgm:pt modelId="{A012E2B8-D09F-4A83-9951-F40EF565B988}">
      <dgm:prSet custT="1"/>
      <dgm:spPr/>
      <dgm:t>
        <a:bodyPr/>
        <a:lstStyle/>
        <a:p>
          <a:r>
            <a:rPr lang="ca-ES" sz="2800" dirty="0"/>
            <a:t>Més informació, sol·licituds i llista de places a: </a:t>
          </a:r>
          <a:r>
            <a:rPr lang="ca-ES" sz="2000" dirty="0">
              <a:hlinkClick xmlns:r="http://schemas.openxmlformats.org/officeDocument/2006/relationships" r:id="rId2"/>
            </a:rPr>
            <a:t>Facultat d'Educació i Psicologia &gt; Estudiants &gt; Mobilitat &gt; Estudiar fora &gt; Pràctiques a l'estranger</a:t>
          </a:r>
          <a:endParaRPr lang="ca-ES" sz="2000" dirty="0"/>
        </a:p>
      </dgm:t>
    </dgm:pt>
    <dgm:pt modelId="{CA3EE69B-C88E-45DA-9E80-7F2EB7118B10}" type="parTrans" cxnId="{C11047A2-1F0F-4234-ACF7-3F163FA304B8}">
      <dgm:prSet/>
      <dgm:spPr/>
      <dgm:t>
        <a:bodyPr/>
        <a:lstStyle/>
        <a:p>
          <a:endParaRPr lang="ca-ES"/>
        </a:p>
      </dgm:t>
    </dgm:pt>
    <dgm:pt modelId="{BDA30D9F-ABD2-4A2C-8E5D-682EC1813F78}" type="sibTrans" cxnId="{C11047A2-1F0F-4234-ACF7-3F163FA304B8}">
      <dgm:prSet/>
      <dgm:spPr/>
      <dgm:t>
        <a:bodyPr/>
        <a:lstStyle/>
        <a:p>
          <a:endParaRPr lang="ca-ES"/>
        </a:p>
      </dgm:t>
    </dgm:pt>
    <dgm:pt modelId="{E0C3F68C-90E5-4D45-A995-2823D3AD497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a-ES" sz="2800" dirty="0"/>
            <a:t>Assistència </a:t>
          </a:r>
          <a:r>
            <a:rPr lang="ca-ES" sz="2800" b="1" dirty="0"/>
            <a:t>obligatòria a la sessió formativa </a:t>
          </a:r>
          <a:r>
            <a:rPr lang="ca-ES" sz="2800" dirty="0"/>
            <a:t>26/02 (de 13 a 15 h, aula 039)</a:t>
          </a:r>
        </a:p>
      </dgm:t>
    </dgm:pt>
    <dgm:pt modelId="{859A1E77-C998-492D-B388-56C8C8FB23AF}" type="parTrans" cxnId="{6A4B8B5A-9F82-42B6-AD6B-B730863298F8}">
      <dgm:prSet/>
      <dgm:spPr/>
      <dgm:t>
        <a:bodyPr/>
        <a:lstStyle/>
        <a:p>
          <a:endParaRPr lang="ca-ES"/>
        </a:p>
      </dgm:t>
    </dgm:pt>
    <dgm:pt modelId="{8C346CFC-E092-4D88-AFD2-9A59111411E1}" type="sibTrans" cxnId="{6A4B8B5A-9F82-42B6-AD6B-B730863298F8}">
      <dgm:prSet/>
      <dgm:spPr/>
      <dgm:t>
        <a:bodyPr/>
        <a:lstStyle/>
        <a:p>
          <a:endParaRPr lang="ca-ES"/>
        </a:p>
      </dgm:t>
    </dgm:pt>
    <dgm:pt modelId="{02A9407B-4EB2-483C-9003-BDCCB0096676}" type="pres">
      <dgm:prSet presAssocID="{08D182E3-BACB-417D-A102-78CEE81E3369}" presName="Name0" presStyleCnt="0">
        <dgm:presLayoutVars>
          <dgm:dir/>
          <dgm:animLvl val="lvl"/>
          <dgm:resizeHandles val="exact"/>
        </dgm:presLayoutVars>
      </dgm:prSet>
      <dgm:spPr/>
    </dgm:pt>
    <dgm:pt modelId="{404CAF76-C524-45ED-B8A2-2934F0199A44}" type="pres">
      <dgm:prSet presAssocID="{7ECBDA78-7459-4E9C-A461-94043D8E5432}" presName="composite" presStyleCnt="0"/>
      <dgm:spPr/>
    </dgm:pt>
    <dgm:pt modelId="{66509543-5344-4F39-AF55-8DB86C936D64}" type="pres">
      <dgm:prSet presAssocID="{7ECBDA78-7459-4E9C-A461-94043D8E543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CF3743D-D91A-49A9-835A-8EB36958DC44}" type="pres">
      <dgm:prSet presAssocID="{7ECBDA78-7459-4E9C-A461-94043D8E5432}" presName="desTx" presStyleLbl="alignAccFollowNode1" presStyleIdx="0" presStyleCnt="3">
        <dgm:presLayoutVars>
          <dgm:bulletEnabled val="1"/>
        </dgm:presLayoutVars>
      </dgm:prSet>
      <dgm:spPr/>
    </dgm:pt>
    <dgm:pt modelId="{8E0C9C58-12DB-4120-A828-6C6904E9AAB5}" type="pres">
      <dgm:prSet presAssocID="{CE39258E-2797-4A61-8A48-86F57C7F2412}" presName="space" presStyleCnt="0"/>
      <dgm:spPr/>
    </dgm:pt>
    <dgm:pt modelId="{8F847015-0F94-4008-A467-3092D7B9D9A9}" type="pres">
      <dgm:prSet presAssocID="{2CD3ACD5-F5B1-4C15-851A-83DA50C57BCF}" presName="composite" presStyleCnt="0"/>
      <dgm:spPr/>
    </dgm:pt>
    <dgm:pt modelId="{BB27CCAA-E7F3-49EB-B14E-662DD6E25F4D}" type="pres">
      <dgm:prSet presAssocID="{2CD3ACD5-F5B1-4C15-851A-83DA50C57BC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311F48F-0977-4486-910C-B7D7C465679E}" type="pres">
      <dgm:prSet presAssocID="{2CD3ACD5-F5B1-4C15-851A-83DA50C57BCF}" presName="desTx" presStyleLbl="alignAccFollowNode1" presStyleIdx="1" presStyleCnt="3">
        <dgm:presLayoutVars>
          <dgm:bulletEnabled val="1"/>
        </dgm:presLayoutVars>
      </dgm:prSet>
      <dgm:spPr/>
    </dgm:pt>
    <dgm:pt modelId="{D391D052-20B8-496E-BA84-3DA26FD8F1B7}" type="pres">
      <dgm:prSet presAssocID="{4E35C830-3528-4B0E-B888-1C029455B41A}" presName="space" presStyleCnt="0"/>
      <dgm:spPr/>
    </dgm:pt>
    <dgm:pt modelId="{C4530E8A-CAD6-4B84-AD65-8A3888D07BFC}" type="pres">
      <dgm:prSet presAssocID="{854CDA4A-8C19-4590-B9BA-181CA082FA98}" presName="composite" presStyleCnt="0"/>
      <dgm:spPr/>
    </dgm:pt>
    <dgm:pt modelId="{F25B529B-4C37-4408-BD38-2F8A6FDFAF08}" type="pres">
      <dgm:prSet presAssocID="{854CDA4A-8C19-4590-B9BA-181CA082FA9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9F05F01-AF4D-4CD1-A141-8A9DA6C2EDB3}" type="pres">
      <dgm:prSet presAssocID="{854CDA4A-8C19-4590-B9BA-181CA082FA9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5673509-3011-4173-9E7D-7FAE2D47282C}" srcId="{7ECBDA78-7459-4E9C-A461-94043D8E5432}" destId="{3EB8EDA5-7580-4B0F-9EAA-1973753354D6}" srcOrd="2" destOrd="0" parTransId="{4097331D-FCB0-421C-84E6-091E245C8C2B}" sibTransId="{245D17D9-B16C-4545-A300-A4D11212DEEB}"/>
    <dgm:cxn modelId="{1DFCD50F-3D35-4E63-AF59-04ABCCEBA68A}" srcId="{2CD3ACD5-F5B1-4C15-851A-83DA50C57BCF}" destId="{35EF40B3-7164-4091-8F2D-EF9255A11602}" srcOrd="2" destOrd="0" parTransId="{F0F42E90-A635-4CEE-9699-79FF53DEE48C}" sibTransId="{B6E9CE96-3EDA-44DB-A8EA-29A08586371B}"/>
    <dgm:cxn modelId="{4DA30111-E1C1-40A0-893C-F5B5D233A8E8}" srcId="{854CDA4A-8C19-4590-B9BA-181CA082FA98}" destId="{1A78A565-AECD-460C-A0A5-B15353B9FDD0}" srcOrd="0" destOrd="0" parTransId="{00D9A090-CEFB-487F-A694-57F0273D5FEC}" sibTransId="{43961375-D892-4A8E-A9E5-44247D45D8BC}"/>
    <dgm:cxn modelId="{16970D20-886C-41B7-9C32-2B1569027CD5}" type="presOf" srcId="{2CD3ACD5-F5B1-4C15-851A-83DA50C57BCF}" destId="{BB27CCAA-E7F3-49EB-B14E-662DD6E25F4D}" srcOrd="0" destOrd="0" presId="urn:microsoft.com/office/officeart/2005/8/layout/hList1"/>
    <dgm:cxn modelId="{EA0C2922-17AD-4D54-A776-4E8114F035C1}" type="presOf" srcId="{4B6A3576-E710-4C61-9E9F-277E25D7D77F}" destId="{2311F48F-0977-4486-910C-B7D7C465679E}" srcOrd="0" destOrd="0" presId="urn:microsoft.com/office/officeart/2005/8/layout/hList1"/>
    <dgm:cxn modelId="{A1516122-9783-42A1-8B6E-EDB09E9E729B}" srcId="{2CD3ACD5-F5B1-4C15-851A-83DA50C57BCF}" destId="{37B1EE24-AF65-4E37-AB40-D0DE7B0984C4}" srcOrd="1" destOrd="0" parTransId="{F12F3470-52C3-4BE9-93B5-3FB86A53E9D1}" sibTransId="{5699AD8C-5F6D-493E-89D7-0C8E84360C20}"/>
    <dgm:cxn modelId="{854D5722-3504-4F54-8B08-AD0CC518D395}" type="presOf" srcId="{37B1EE24-AF65-4E37-AB40-D0DE7B0984C4}" destId="{2311F48F-0977-4486-910C-B7D7C465679E}" srcOrd="0" destOrd="1" presId="urn:microsoft.com/office/officeart/2005/8/layout/hList1"/>
    <dgm:cxn modelId="{8B930434-5F7F-40C5-9DDE-3F5C0A21969C}" type="presOf" srcId="{854CDA4A-8C19-4590-B9BA-181CA082FA98}" destId="{F25B529B-4C37-4408-BD38-2F8A6FDFAF08}" srcOrd="0" destOrd="0" presId="urn:microsoft.com/office/officeart/2005/8/layout/hList1"/>
    <dgm:cxn modelId="{AFD81A39-BDAC-47E1-8768-666AD1F63AFD}" type="presOf" srcId="{3463A1BB-4E8A-4B40-887F-9B514BCA6F10}" destId="{2311F48F-0977-4486-910C-B7D7C465679E}" srcOrd="0" destOrd="3" presId="urn:microsoft.com/office/officeart/2005/8/layout/hList1"/>
    <dgm:cxn modelId="{F837463B-60F8-4B04-8500-C2F1E09AC3CB}" srcId="{2CD3ACD5-F5B1-4C15-851A-83DA50C57BCF}" destId="{DCDC10A7-0065-4DEE-AD83-1D8945FCFEF7}" srcOrd="4" destOrd="0" parTransId="{E8D3DDC6-CFDF-45D0-9534-3FA2F7FD6B80}" sibTransId="{7110260A-ACDA-4F7E-A486-5A7D20EF7091}"/>
    <dgm:cxn modelId="{C1959F5D-4093-478A-9448-AC7ADA868BBF}" srcId="{08D182E3-BACB-417D-A102-78CEE81E3369}" destId="{7ECBDA78-7459-4E9C-A461-94043D8E5432}" srcOrd="0" destOrd="0" parTransId="{3087E739-97D0-4981-9DEF-DB96EF248352}" sibTransId="{CE39258E-2797-4A61-8A48-86F57C7F2412}"/>
    <dgm:cxn modelId="{64D53B41-305D-4D29-84A8-9C3B9F24BDDE}" srcId="{08D182E3-BACB-417D-A102-78CEE81E3369}" destId="{2CD3ACD5-F5B1-4C15-851A-83DA50C57BCF}" srcOrd="1" destOrd="0" parTransId="{C148D49E-F4C6-4CE4-90AF-104E6210668F}" sibTransId="{4E35C830-3528-4B0E-B888-1C029455B41A}"/>
    <dgm:cxn modelId="{81C78664-5F94-4B4A-BA4A-6A1212D9A6ED}" type="presOf" srcId="{3EB8EDA5-7580-4B0F-9EAA-1973753354D6}" destId="{FCF3743D-D91A-49A9-835A-8EB36958DC44}" srcOrd="0" destOrd="2" presId="urn:microsoft.com/office/officeart/2005/8/layout/hList1"/>
    <dgm:cxn modelId="{1D8D5F4A-2F4C-472A-BAB8-6E7A5DE0F6A1}" type="presOf" srcId="{E0C3F68C-90E5-4D45-A995-2823D3AD4978}" destId="{FCF3743D-D91A-49A9-835A-8EB36958DC44}" srcOrd="0" destOrd="1" presId="urn:microsoft.com/office/officeart/2005/8/layout/hList1"/>
    <dgm:cxn modelId="{94D0E84A-84FA-4FFC-94B9-3C96384FCA0E}" type="presOf" srcId="{1A78A565-AECD-460C-A0A5-B15353B9FDD0}" destId="{19F05F01-AF4D-4CD1-A141-8A9DA6C2EDB3}" srcOrd="0" destOrd="0" presId="urn:microsoft.com/office/officeart/2005/8/layout/hList1"/>
    <dgm:cxn modelId="{05E6FF4C-D187-4A85-BCEB-8ECC0FFAEE00}" srcId="{2CD3ACD5-F5B1-4C15-851A-83DA50C57BCF}" destId="{4B6A3576-E710-4C61-9E9F-277E25D7D77F}" srcOrd="0" destOrd="0" parTransId="{56E6D97B-C6C7-4CCA-BF1C-080A25D9CA80}" sibTransId="{A6E4B981-3F8B-4504-8383-80A5F31A95A3}"/>
    <dgm:cxn modelId="{396B8054-BA81-4CC3-8EAE-9A28AB8D020E}" type="presOf" srcId="{7ECBDA78-7459-4E9C-A461-94043D8E5432}" destId="{66509543-5344-4F39-AF55-8DB86C936D64}" srcOrd="0" destOrd="0" presId="urn:microsoft.com/office/officeart/2005/8/layout/hList1"/>
    <dgm:cxn modelId="{3D4BFF57-1F26-48C3-86FB-2E2DF0972C13}" type="presOf" srcId="{DCDC10A7-0065-4DEE-AD83-1D8945FCFEF7}" destId="{2311F48F-0977-4486-910C-B7D7C465679E}" srcOrd="0" destOrd="4" presId="urn:microsoft.com/office/officeart/2005/8/layout/hList1"/>
    <dgm:cxn modelId="{6A4B8B5A-9F82-42B6-AD6B-B730863298F8}" srcId="{7ECBDA78-7459-4E9C-A461-94043D8E5432}" destId="{E0C3F68C-90E5-4D45-A995-2823D3AD4978}" srcOrd="1" destOrd="0" parTransId="{859A1E77-C998-492D-B388-56C8C8FB23AF}" sibTransId="{8C346CFC-E092-4D88-AFD2-9A59111411E1}"/>
    <dgm:cxn modelId="{672B9989-5BB2-4750-9EB3-77BE23333C5A}" type="presOf" srcId="{35EF40B3-7164-4091-8F2D-EF9255A11602}" destId="{2311F48F-0977-4486-910C-B7D7C465679E}" srcOrd="0" destOrd="2" presId="urn:microsoft.com/office/officeart/2005/8/layout/hList1"/>
    <dgm:cxn modelId="{C11047A2-1F0F-4234-ACF7-3F163FA304B8}" srcId="{7ECBDA78-7459-4E9C-A461-94043D8E5432}" destId="{A012E2B8-D09F-4A83-9951-F40EF565B988}" srcOrd="3" destOrd="0" parTransId="{CA3EE69B-C88E-45DA-9E80-7F2EB7118B10}" sibTransId="{BDA30D9F-ABD2-4A2C-8E5D-682EC1813F78}"/>
    <dgm:cxn modelId="{308520AF-238D-4F69-BED8-F0E4EF2E4FFD}" srcId="{2CD3ACD5-F5B1-4C15-851A-83DA50C57BCF}" destId="{3463A1BB-4E8A-4B40-887F-9B514BCA6F10}" srcOrd="3" destOrd="0" parTransId="{2EB63CBC-E247-46A8-8F7E-A8C0D770CC67}" sibTransId="{FA00237B-B80D-419F-9B0C-7BD3DA071440}"/>
    <dgm:cxn modelId="{A31D4EB0-4D8E-47C9-BBD2-BA829DA7809D}" type="presOf" srcId="{AB69BAB4-E5AA-4BBB-9825-864C1BB6B710}" destId="{FCF3743D-D91A-49A9-835A-8EB36958DC44}" srcOrd="0" destOrd="0" presId="urn:microsoft.com/office/officeart/2005/8/layout/hList1"/>
    <dgm:cxn modelId="{4B4596D0-40D5-4F39-80CF-AFE084BDBA05}" srcId="{7ECBDA78-7459-4E9C-A461-94043D8E5432}" destId="{AB69BAB4-E5AA-4BBB-9825-864C1BB6B710}" srcOrd="0" destOrd="0" parTransId="{FC908768-3843-4FD5-BF49-377653B0398B}" sibTransId="{8EFE3955-F3F9-4307-8834-FB481E73CF49}"/>
    <dgm:cxn modelId="{61B329F2-39A1-4FC8-BA21-A36FBFD23F05}" type="presOf" srcId="{A012E2B8-D09F-4A83-9951-F40EF565B988}" destId="{FCF3743D-D91A-49A9-835A-8EB36958DC44}" srcOrd="0" destOrd="3" presId="urn:microsoft.com/office/officeart/2005/8/layout/hList1"/>
    <dgm:cxn modelId="{B33373F2-2F4D-4830-AB44-2C68688F7C73}" srcId="{08D182E3-BACB-417D-A102-78CEE81E3369}" destId="{854CDA4A-8C19-4590-B9BA-181CA082FA98}" srcOrd="2" destOrd="0" parTransId="{B03D0F65-B9E6-475B-BC25-32E59A2B7379}" sibTransId="{69A0DCCF-15FE-486C-BB2B-6B742DC3CB2C}"/>
    <dgm:cxn modelId="{540A6BF3-2704-4100-B3C4-1D87786FACC0}" type="presOf" srcId="{08D182E3-BACB-417D-A102-78CEE81E3369}" destId="{02A9407B-4EB2-483C-9003-BDCCB0096676}" srcOrd="0" destOrd="0" presId="urn:microsoft.com/office/officeart/2005/8/layout/hList1"/>
    <dgm:cxn modelId="{956FF1EC-91CD-450A-ABEE-757789038EB2}" type="presParOf" srcId="{02A9407B-4EB2-483C-9003-BDCCB0096676}" destId="{404CAF76-C524-45ED-B8A2-2934F0199A44}" srcOrd="0" destOrd="0" presId="urn:microsoft.com/office/officeart/2005/8/layout/hList1"/>
    <dgm:cxn modelId="{3B10B510-A178-4A91-B56C-EE41A53DBFC7}" type="presParOf" srcId="{404CAF76-C524-45ED-B8A2-2934F0199A44}" destId="{66509543-5344-4F39-AF55-8DB86C936D64}" srcOrd="0" destOrd="0" presId="urn:microsoft.com/office/officeart/2005/8/layout/hList1"/>
    <dgm:cxn modelId="{9A0FE21D-FCEC-45F5-B723-A6D848FDBB17}" type="presParOf" srcId="{404CAF76-C524-45ED-B8A2-2934F0199A44}" destId="{FCF3743D-D91A-49A9-835A-8EB36958DC44}" srcOrd="1" destOrd="0" presId="urn:microsoft.com/office/officeart/2005/8/layout/hList1"/>
    <dgm:cxn modelId="{9210CA8C-E30A-449E-BEAA-FF8DF85ABEB6}" type="presParOf" srcId="{02A9407B-4EB2-483C-9003-BDCCB0096676}" destId="{8E0C9C58-12DB-4120-A828-6C6904E9AAB5}" srcOrd="1" destOrd="0" presId="urn:microsoft.com/office/officeart/2005/8/layout/hList1"/>
    <dgm:cxn modelId="{5E34FD38-7AF3-4CD5-8BE2-8E56A169D35C}" type="presParOf" srcId="{02A9407B-4EB2-483C-9003-BDCCB0096676}" destId="{8F847015-0F94-4008-A467-3092D7B9D9A9}" srcOrd="2" destOrd="0" presId="urn:microsoft.com/office/officeart/2005/8/layout/hList1"/>
    <dgm:cxn modelId="{BC6FAB7C-96B9-4474-9FFE-2AE6F64249A4}" type="presParOf" srcId="{8F847015-0F94-4008-A467-3092D7B9D9A9}" destId="{BB27CCAA-E7F3-49EB-B14E-662DD6E25F4D}" srcOrd="0" destOrd="0" presId="urn:microsoft.com/office/officeart/2005/8/layout/hList1"/>
    <dgm:cxn modelId="{C112DF17-0BEC-4959-B022-A5B48D3074B5}" type="presParOf" srcId="{8F847015-0F94-4008-A467-3092D7B9D9A9}" destId="{2311F48F-0977-4486-910C-B7D7C465679E}" srcOrd="1" destOrd="0" presId="urn:microsoft.com/office/officeart/2005/8/layout/hList1"/>
    <dgm:cxn modelId="{7FA0F58E-03DD-44C3-83BE-BDC9B7FE34CE}" type="presParOf" srcId="{02A9407B-4EB2-483C-9003-BDCCB0096676}" destId="{D391D052-20B8-496E-BA84-3DA26FD8F1B7}" srcOrd="3" destOrd="0" presId="urn:microsoft.com/office/officeart/2005/8/layout/hList1"/>
    <dgm:cxn modelId="{A7D97E31-CFB1-4D01-BD2F-C35464C6B675}" type="presParOf" srcId="{02A9407B-4EB2-483C-9003-BDCCB0096676}" destId="{C4530E8A-CAD6-4B84-AD65-8A3888D07BFC}" srcOrd="4" destOrd="0" presId="urn:microsoft.com/office/officeart/2005/8/layout/hList1"/>
    <dgm:cxn modelId="{01DAA449-EB30-4D64-B114-13DA64CC0211}" type="presParOf" srcId="{C4530E8A-CAD6-4B84-AD65-8A3888D07BFC}" destId="{F25B529B-4C37-4408-BD38-2F8A6FDFAF08}" srcOrd="0" destOrd="0" presId="urn:microsoft.com/office/officeart/2005/8/layout/hList1"/>
    <dgm:cxn modelId="{7B337CF5-2C31-458E-BA67-F10386B403D6}" type="presParOf" srcId="{C4530E8A-CAD6-4B84-AD65-8A3888D07BFC}" destId="{19F05F01-AF4D-4CD1-A141-8A9DA6C2EDB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F8164-0EBC-45E4-99F6-274FCD2ADA16}">
      <dsp:nvSpPr>
        <dsp:cNvPr id="0" name=""/>
        <dsp:cNvSpPr/>
      </dsp:nvSpPr>
      <dsp:spPr>
        <a:xfrm rot="5400000">
          <a:off x="-403035" y="407794"/>
          <a:ext cx="2686905" cy="188083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altLang="ca-ES" sz="2300" b="1" kern="1200" dirty="0"/>
            <a:t>Febrer 2026</a:t>
          </a:r>
          <a:endParaRPr lang="ca-ES" sz="2300" kern="1200" dirty="0"/>
        </a:p>
      </dsp:txBody>
      <dsp:txXfrm rot="-5400000">
        <a:off x="2" y="945175"/>
        <a:ext cx="1880833" cy="806072"/>
      </dsp:txXfrm>
    </dsp:sp>
    <dsp:sp modelId="{32B17D57-4CA7-49A2-93CA-27021EAD7F99}">
      <dsp:nvSpPr>
        <dsp:cNvPr id="0" name=""/>
        <dsp:cNvSpPr/>
      </dsp:nvSpPr>
      <dsp:spPr>
        <a:xfrm rot="5400000">
          <a:off x="7306172" y="-5420580"/>
          <a:ext cx="1746488" cy="12597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a-ES" altLang="ca-ES" sz="3000" kern="1200" dirty="0"/>
            <a:t>Presentació sol·licituds on-</a:t>
          </a:r>
          <a:r>
            <a:rPr lang="ca-ES" altLang="ca-ES" sz="3000" kern="1200" dirty="0" err="1"/>
            <a:t>line</a:t>
          </a:r>
          <a:r>
            <a:rPr lang="ca-ES" altLang="ca-ES" sz="3000" kern="1200" dirty="0"/>
            <a:t> </a:t>
          </a:r>
          <a:r>
            <a:rPr lang="ca-ES" altLang="ca-ES" sz="3000" b="1" kern="1200" dirty="0"/>
            <a:t>(</a:t>
          </a:r>
          <a:r>
            <a:rPr lang="ca-ES" altLang="ca-ES" sz="3000" b="1" kern="1200" dirty="0" err="1"/>
            <a:t>MobOUT</a:t>
          </a:r>
          <a:r>
            <a:rPr lang="ca-ES" altLang="ca-ES" sz="3000" b="1" kern="1200" dirty="0"/>
            <a:t>)</a:t>
          </a:r>
          <a:endParaRPr lang="ca-ES" sz="3000" kern="1200" dirty="0"/>
        </a:p>
      </dsp:txBody>
      <dsp:txXfrm rot="-5400000">
        <a:off x="1880834" y="90015"/>
        <a:ext cx="12511909" cy="1575974"/>
      </dsp:txXfrm>
    </dsp:sp>
    <dsp:sp modelId="{A90C2C12-9AC3-4310-8892-A94DC615E32E}">
      <dsp:nvSpPr>
        <dsp:cNvPr id="0" name=""/>
        <dsp:cNvSpPr/>
      </dsp:nvSpPr>
      <dsp:spPr>
        <a:xfrm rot="5400000">
          <a:off x="-403035" y="2907682"/>
          <a:ext cx="2686905" cy="188083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altLang="ca-ES" sz="2300" b="1" kern="1200" dirty="0"/>
            <a:t>Març 2026</a:t>
          </a:r>
          <a:endParaRPr lang="ca-ES" altLang="ca-ES" sz="2300" kern="1200" dirty="0"/>
        </a:p>
      </dsp:txBody>
      <dsp:txXfrm rot="-5400000">
        <a:off x="2" y="3445063"/>
        <a:ext cx="1880833" cy="806072"/>
      </dsp:txXfrm>
    </dsp:sp>
    <dsp:sp modelId="{16F36625-87CD-448F-BFC0-E2C68EEC806B}">
      <dsp:nvSpPr>
        <dsp:cNvPr id="0" name=""/>
        <dsp:cNvSpPr/>
      </dsp:nvSpPr>
      <dsp:spPr>
        <a:xfrm rot="5400000">
          <a:off x="7306172" y="-2920692"/>
          <a:ext cx="1746488" cy="12597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altLang="ca-ES" sz="3000" kern="1200" dirty="0"/>
            <a:t>Resolució provisional: places atorgades i  denegades.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altLang="ca-ES" sz="3000" kern="1200" dirty="0"/>
            <a:t>S’obre un període on cal acceptar o renunciar a la plaça i/o fer reclamacions.</a:t>
          </a:r>
          <a:endParaRPr lang="ca-ES" altLang="ca-ES" sz="3000" b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altLang="ca-ES" sz="3000" kern="1200"/>
            <a:t>Publicació de la resolució definitiva.</a:t>
          </a:r>
          <a:endParaRPr lang="ca-ES" altLang="ca-ES" sz="3000" kern="1200" dirty="0"/>
        </a:p>
      </dsp:txBody>
      <dsp:txXfrm rot="-5400000">
        <a:off x="1880834" y="2589903"/>
        <a:ext cx="12511909" cy="1575974"/>
      </dsp:txXfrm>
    </dsp:sp>
    <dsp:sp modelId="{AB2CEF59-1873-411C-9B8D-834346F6AA68}">
      <dsp:nvSpPr>
        <dsp:cNvPr id="0" name=""/>
        <dsp:cNvSpPr/>
      </dsp:nvSpPr>
      <dsp:spPr>
        <a:xfrm rot="5400000">
          <a:off x="-403035" y="5407570"/>
          <a:ext cx="2686905" cy="188083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altLang="ca-ES" sz="2300" b="1" kern="1200" dirty="0"/>
            <a:t>Juny - Setembre 2026 </a:t>
          </a:r>
          <a:endParaRPr lang="ca-ES" altLang="ca-ES" sz="2300" kern="1200" dirty="0"/>
        </a:p>
      </dsp:txBody>
      <dsp:txXfrm rot="-5400000">
        <a:off x="2" y="5944951"/>
        <a:ext cx="1880833" cy="806072"/>
      </dsp:txXfrm>
    </dsp:sp>
    <dsp:sp modelId="{B3E15DB0-A2AF-435B-987B-4B93CD4C7BF0}">
      <dsp:nvSpPr>
        <dsp:cNvPr id="0" name=""/>
        <dsp:cNvSpPr/>
      </dsp:nvSpPr>
      <dsp:spPr>
        <a:xfrm rot="5400000">
          <a:off x="7306172" y="-420803"/>
          <a:ext cx="1746488" cy="12597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altLang="ca-ES" sz="3000" kern="1200" dirty="0"/>
            <a:t>Signatura dels ACORDS D’ESTUDIS . Cal que us poseu en contacte amb Internacional FEP (despatx 329).</a:t>
          </a:r>
          <a:endParaRPr lang="ca-ES" altLang="ca-ES" sz="3000" b="1" kern="1200" dirty="0"/>
        </a:p>
      </dsp:txBody>
      <dsp:txXfrm rot="-5400000">
        <a:off x="1880834" y="5089792"/>
        <a:ext cx="12511909" cy="1575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9941E-68B9-4368-BFD5-17B4AE34E669}">
      <dsp:nvSpPr>
        <dsp:cNvPr id="0" name=""/>
        <dsp:cNvSpPr/>
      </dsp:nvSpPr>
      <dsp:spPr>
        <a:xfrm rot="5400000">
          <a:off x="-241865" y="242268"/>
          <a:ext cx="1612435" cy="112870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Gener-</a:t>
          </a:r>
          <a:r>
            <a:rPr lang="fr-FR" sz="1600" kern="1200" dirty="0" err="1"/>
            <a:t>Febrer</a:t>
          </a:r>
          <a:endParaRPr lang="ca-ES" sz="1600" kern="1200" dirty="0"/>
        </a:p>
      </dsp:txBody>
      <dsp:txXfrm rot="-5400000">
        <a:off x="1" y="564754"/>
        <a:ext cx="1128704" cy="483731"/>
      </dsp:txXfrm>
    </dsp:sp>
    <dsp:sp modelId="{85A428C5-7E1E-4FC7-83E5-46F52A727895}">
      <dsp:nvSpPr>
        <dsp:cNvPr id="0" name=""/>
        <dsp:cNvSpPr/>
      </dsp:nvSpPr>
      <dsp:spPr>
        <a:xfrm rot="5400000">
          <a:off x="7677686" y="-6548578"/>
          <a:ext cx="1048083" cy="14146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400" kern="1200" dirty="0" err="1"/>
            <a:t>Presentació</a:t>
          </a:r>
          <a:r>
            <a:rPr lang="fr-FR" sz="3400" kern="1200" dirty="0"/>
            <a:t> de </a:t>
          </a:r>
          <a:r>
            <a:rPr lang="fr-FR" sz="3400" kern="1200" dirty="0" err="1"/>
            <a:t>sol·licituds</a:t>
          </a:r>
          <a:r>
            <a:rPr lang="fr-FR" sz="3400" kern="1200" dirty="0"/>
            <a:t> “on-line” (</a:t>
          </a:r>
          <a:r>
            <a:rPr lang="fr-FR" sz="3400" kern="1200" dirty="0" err="1"/>
            <a:t>MobOut</a:t>
          </a:r>
          <a:r>
            <a:rPr lang="fr-FR" sz="3400" kern="1200" dirty="0"/>
            <a:t>)</a:t>
          </a:r>
          <a:endParaRPr lang="ca-ES" sz="3400" kern="1200" dirty="0"/>
        </a:p>
      </dsp:txBody>
      <dsp:txXfrm rot="-5400000">
        <a:off x="1128705" y="51566"/>
        <a:ext cx="14094884" cy="945757"/>
      </dsp:txXfrm>
    </dsp:sp>
    <dsp:sp modelId="{57216CFB-A8F6-4F05-B3DE-525B66756C1C}">
      <dsp:nvSpPr>
        <dsp:cNvPr id="0" name=""/>
        <dsp:cNvSpPr/>
      </dsp:nvSpPr>
      <dsp:spPr>
        <a:xfrm rot="5400000">
          <a:off x="-241865" y="1741186"/>
          <a:ext cx="1612435" cy="112870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/>
            <a:t>Principis</a:t>
          </a:r>
          <a:r>
            <a:rPr lang="es-ES" sz="1600" kern="1200" dirty="0"/>
            <a:t> </a:t>
          </a:r>
          <a:r>
            <a:rPr lang="es-ES" sz="1600" kern="1200" dirty="0" err="1"/>
            <a:t>març</a:t>
          </a:r>
          <a:endParaRPr lang="ca-ES" sz="1600" kern="1200" dirty="0"/>
        </a:p>
      </dsp:txBody>
      <dsp:txXfrm rot="-5400000">
        <a:off x="1" y="2063672"/>
        <a:ext cx="1128704" cy="483731"/>
      </dsp:txXfrm>
    </dsp:sp>
    <dsp:sp modelId="{58E901DF-A7E9-4D03-879F-736403682637}">
      <dsp:nvSpPr>
        <dsp:cNvPr id="0" name=""/>
        <dsp:cNvSpPr/>
      </dsp:nvSpPr>
      <dsp:spPr>
        <a:xfrm rot="5400000">
          <a:off x="7677686" y="-5049661"/>
          <a:ext cx="1048083" cy="14146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400" kern="1200" dirty="0" err="1"/>
            <a:t>Publicació</a:t>
          </a:r>
          <a:r>
            <a:rPr lang="es-ES" sz="3400" kern="1200" dirty="0"/>
            <a:t> de la </a:t>
          </a:r>
          <a:r>
            <a:rPr lang="es-ES" sz="3400" kern="1200" dirty="0" err="1"/>
            <a:t>resolució</a:t>
          </a:r>
          <a:r>
            <a:rPr lang="es-ES" sz="3400" kern="1200" dirty="0"/>
            <a:t>: places </a:t>
          </a:r>
          <a:r>
            <a:rPr lang="es-ES" sz="3400" kern="1200" dirty="0" err="1"/>
            <a:t>atorgades</a:t>
          </a:r>
          <a:r>
            <a:rPr lang="es-ES" sz="3400" kern="1200" dirty="0"/>
            <a:t> i  denegades.</a:t>
          </a:r>
          <a:endParaRPr lang="ca-ES" sz="3400" kern="1200" dirty="0"/>
        </a:p>
      </dsp:txBody>
      <dsp:txXfrm rot="-5400000">
        <a:off x="1128705" y="1550483"/>
        <a:ext cx="14094884" cy="945757"/>
      </dsp:txXfrm>
    </dsp:sp>
    <dsp:sp modelId="{369F59B1-5059-4D95-B11E-F32A471BB03D}">
      <dsp:nvSpPr>
        <dsp:cNvPr id="0" name=""/>
        <dsp:cNvSpPr/>
      </dsp:nvSpPr>
      <dsp:spPr>
        <a:xfrm rot="5400000">
          <a:off x="-241865" y="3240103"/>
          <a:ext cx="1612435" cy="112870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dirty="0"/>
            <a:t>Mitjans març</a:t>
          </a:r>
        </a:p>
      </dsp:txBody>
      <dsp:txXfrm rot="-5400000">
        <a:off x="1" y="3562589"/>
        <a:ext cx="1128704" cy="483731"/>
      </dsp:txXfrm>
    </dsp:sp>
    <dsp:sp modelId="{013C3E8C-5EA2-4AB1-BE3E-9CD6A2506742}">
      <dsp:nvSpPr>
        <dsp:cNvPr id="0" name=""/>
        <dsp:cNvSpPr/>
      </dsp:nvSpPr>
      <dsp:spPr>
        <a:xfrm rot="5400000">
          <a:off x="7677686" y="-3550743"/>
          <a:ext cx="1048083" cy="14146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3400" kern="1200" dirty="0"/>
            <a:t>S’obre un període on cal acceptar o renunciar a la plaça i/o fer reclamacions </a:t>
          </a:r>
        </a:p>
      </dsp:txBody>
      <dsp:txXfrm rot="-5400000">
        <a:off x="1128705" y="3049401"/>
        <a:ext cx="14094884" cy="945757"/>
      </dsp:txXfrm>
    </dsp:sp>
    <dsp:sp modelId="{8CB0B57A-A588-4BA5-ADC0-F77291924CD4}">
      <dsp:nvSpPr>
        <dsp:cNvPr id="0" name=""/>
        <dsp:cNvSpPr/>
      </dsp:nvSpPr>
      <dsp:spPr>
        <a:xfrm rot="5400000">
          <a:off x="-241865" y="4739020"/>
          <a:ext cx="1612435" cy="112870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/>
            <a:t>Finals</a:t>
          </a:r>
          <a:r>
            <a:rPr lang="es-ES" sz="1600" kern="1200" dirty="0"/>
            <a:t> de </a:t>
          </a:r>
          <a:r>
            <a:rPr lang="es-ES" sz="1600" kern="1200" dirty="0" err="1"/>
            <a:t>març</a:t>
          </a:r>
          <a:endParaRPr lang="ca-ES" sz="1600" kern="1200" dirty="0"/>
        </a:p>
      </dsp:txBody>
      <dsp:txXfrm rot="-5400000">
        <a:off x="1" y="5061506"/>
        <a:ext cx="1128704" cy="483731"/>
      </dsp:txXfrm>
    </dsp:sp>
    <dsp:sp modelId="{50ADD922-A146-4B6A-A273-718B6A731D93}">
      <dsp:nvSpPr>
        <dsp:cNvPr id="0" name=""/>
        <dsp:cNvSpPr/>
      </dsp:nvSpPr>
      <dsp:spPr>
        <a:xfrm rot="5400000">
          <a:off x="7677686" y="-2051826"/>
          <a:ext cx="1048083" cy="14146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400" kern="1200" dirty="0" err="1"/>
            <a:t>Publicació</a:t>
          </a:r>
          <a:r>
            <a:rPr lang="es-ES" sz="3400" kern="1200" dirty="0"/>
            <a:t> de la </a:t>
          </a:r>
          <a:r>
            <a:rPr lang="es-ES" sz="3400" kern="1200" dirty="0" err="1"/>
            <a:t>resolució</a:t>
          </a:r>
          <a:r>
            <a:rPr lang="es-ES" sz="3400" kern="1200" dirty="0"/>
            <a:t> definitiva.</a:t>
          </a:r>
          <a:endParaRPr lang="ca-ES" sz="3400" kern="1200" dirty="0"/>
        </a:p>
      </dsp:txBody>
      <dsp:txXfrm rot="-5400000">
        <a:off x="1128705" y="4548318"/>
        <a:ext cx="14094884" cy="945757"/>
      </dsp:txXfrm>
    </dsp:sp>
    <dsp:sp modelId="{83C429DE-1628-499C-AA95-20601ADDF752}">
      <dsp:nvSpPr>
        <dsp:cNvPr id="0" name=""/>
        <dsp:cNvSpPr/>
      </dsp:nvSpPr>
      <dsp:spPr>
        <a:xfrm rot="5400000">
          <a:off x="-241865" y="6237938"/>
          <a:ext cx="1612435" cy="112870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dirty="0"/>
            <a:t>Abril</a:t>
          </a:r>
        </a:p>
      </dsp:txBody>
      <dsp:txXfrm rot="-5400000">
        <a:off x="1" y="6560424"/>
        <a:ext cx="1128704" cy="483731"/>
      </dsp:txXfrm>
    </dsp:sp>
    <dsp:sp modelId="{2544EEA9-41AD-4F2C-B1D1-271AA46F201E}">
      <dsp:nvSpPr>
        <dsp:cNvPr id="0" name=""/>
        <dsp:cNvSpPr/>
      </dsp:nvSpPr>
      <dsp:spPr>
        <a:xfrm rot="5400000">
          <a:off x="7677686" y="-552909"/>
          <a:ext cx="1048083" cy="14146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3400" kern="1200" dirty="0"/>
            <a:t>Sessió informativa FEP per iniciar tràmits</a:t>
          </a:r>
        </a:p>
      </dsp:txBody>
      <dsp:txXfrm rot="-5400000">
        <a:off x="1128705" y="6047235"/>
        <a:ext cx="14094884" cy="945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20174-950A-40DC-BB72-4678BBBD2CE0}">
      <dsp:nvSpPr>
        <dsp:cNvPr id="0" name=""/>
        <dsp:cNvSpPr/>
      </dsp:nvSpPr>
      <dsp:spPr>
        <a:xfrm>
          <a:off x="60" y="963950"/>
          <a:ext cx="5811576" cy="187200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ca-ES" altLang="es-ES" sz="3200" b="1" kern="1200" spc="-70" dirty="0"/>
            <a:t>Durant els primers 15 dies d’estada cal tramitar a l’OI</a:t>
          </a:r>
          <a:r>
            <a:rPr lang="ca-ES" altLang="es-ES" sz="3200" kern="1200" spc="-70" dirty="0"/>
            <a:t>:</a:t>
          </a:r>
          <a:endParaRPr lang="es-ES" sz="3200" kern="1200" dirty="0"/>
        </a:p>
      </dsp:txBody>
      <dsp:txXfrm>
        <a:off x="60" y="963950"/>
        <a:ext cx="5811576" cy="1872000"/>
      </dsp:txXfrm>
    </dsp:sp>
    <dsp:sp modelId="{878DED96-1758-4C0B-A75F-1BE52FC1E615}">
      <dsp:nvSpPr>
        <dsp:cNvPr id="0" name=""/>
        <dsp:cNvSpPr/>
      </dsp:nvSpPr>
      <dsp:spPr>
        <a:xfrm>
          <a:off x="60" y="2835950"/>
          <a:ext cx="5811576" cy="419298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altLang="es-ES" sz="3200" b="1" kern="1200"/>
            <a:t>Justificant d’incorporació a la universitat de destí </a:t>
          </a:r>
          <a:endParaRPr lang="ca-ES" altLang="es-ES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altLang="es-ES" sz="3200" kern="1200" dirty="0"/>
            <a:t>Realització del </a:t>
          </a:r>
          <a:r>
            <a:rPr lang="ca-ES" altLang="es-ES" sz="3200" b="1" kern="1200" dirty="0"/>
            <a:t>test lingüístic </a:t>
          </a:r>
          <a:r>
            <a:rPr lang="ca-ES" altLang="es-ES" sz="3200" kern="1200" dirty="0"/>
            <a:t>online OLS, si s’escau</a:t>
          </a:r>
        </a:p>
      </dsp:txBody>
      <dsp:txXfrm>
        <a:off x="60" y="2835950"/>
        <a:ext cx="5811576" cy="4192987"/>
      </dsp:txXfrm>
    </dsp:sp>
    <dsp:sp modelId="{865FE68C-23A1-49D2-8158-ADED1554D6F6}">
      <dsp:nvSpPr>
        <dsp:cNvPr id="0" name=""/>
        <dsp:cNvSpPr/>
      </dsp:nvSpPr>
      <dsp:spPr>
        <a:xfrm>
          <a:off x="6625258" y="963950"/>
          <a:ext cx="5811576" cy="1872000"/>
        </a:xfrm>
        <a:prstGeom prst="rect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accent6">
              <a:shade val="80000"/>
              <a:hueOff val="-381692"/>
              <a:satOff val="17009"/>
              <a:lumOff val="237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altLang="es-ES" sz="3200" b="1" kern="1200" dirty="0">
              <a:solidFill>
                <a:schemeClr val="tx1"/>
              </a:solidFill>
            </a:rPr>
            <a:t>Un cop finalitzada la mobilitat</a:t>
          </a:r>
        </a:p>
      </dsp:txBody>
      <dsp:txXfrm>
        <a:off x="6625258" y="963950"/>
        <a:ext cx="5811576" cy="1872000"/>
      </dsp:txXfrm>
    </dsp:sp>
    <dsp:sp modelId="{A7DFE60D-D7AB-48BE-9AD8-55161241EFB3}">
      <dsp:nvSpPr>
        <dsp:cNvPr id="0" name=""/>
        <dsp:cNvSpPr/>
      </dsp:nvSpPr>
      <dsp:spPr>
        <a:xfrm>
          <a:off x="6625258" y="2835950"/>
          <a:ext cx="5811576" cy="419298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altLang="es-ES" sz="3200" kern="1200" dirty="0"/>
            <a:t>En un termini màxim de 30 dies, l’original del </a:t>
          </a:r>
          <a:r>
            <a:rPr lang="ca-ES" altLang="es-ES" sz="3200" b="1" kern="1200" dirty="0"/>
            <a:t>Certificat d’estada </a:t>
          </a:r>
          <a:r>
            <a:rPr lang="ca-ES" altLang="es-ES" sz="3200" kern="1200" dirty="0"/>
            <a:t>degudament signat i segellat per la universitat de destí.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altLang="es-ES" sz="3200" kern="1200" dirty="0"/>
            <a:t>Realització del </a:t>
          </a:r>
          <a:r>
            <a:rPr lang="ca-ES" altLang="es-ES" sz="3200" b="1" kern="1200" dirty="0"/>
            <a:t>segon test </a:t>
          </a:r>
          <a:r>
            <a:rPr lang="ca-ES" altLang="es-ES" sz="3200" kern="1200" dirty="0"/>
            <a:t>lingüístic online OLS.</a:t>
          </a:r>
          <a:endParaRPr lang="ca-ES" altLang="es-ES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altLang="es-ES" sz="3200" b="1" kern="1200" dirty="0"/>
            <a:t>Qüestionari UE </a:t>
          </a:r>
          <a:r>
            <a:rPr lang="ca-ES" altLang="es-ES" sz="3200" kern="1200" dirty="0"/>
            <a:t>(EU </a:t>
          </a:r>
          <a:r>
            <a:rPr lang="ca-ES" altLang="es-ES" sz="3200" kern="1200" dirty="0" err="1"/>
            <a:t>Survey</a:t>
          </a:r>
          <a:r>
            <a:rPr lang="ca-ES" altLang="es-ES" sz="3200" kern="1200" dirty="0"/>
            <a:t>).</a:t>
          </a:r>
        </a:p>
      </dsp:txBody>
      <dsp:txXfrm>
        <a:off x="6625258" y="2835950"/>
        <a:ext cx="5811576" cy="41929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A692C-A7C0-4AB8-86C1-BF8AB354A04E}">
      <dsp:nvSpPr>
        <dsp:cNvPr id="0" name=""/>
        <dsp:cNvSpPr/>
      </dsp:nvSpPr>
      <dsp:spPr>
        <a:xfrm>
          <a:off x="20119" y="1325065"/>
          <a:ext cx="4750232" cy="748934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a-ES" sz="3200" b="1" kern="1200" dirty="0"/>
            <a:t>Abans de marxar</a:t>
          </a:r>
          <a:r>
            <a:rPr lang="ca-ES" sz="3200" kern="1200" dirty="0"/>
            <a:t>:</a:t>
          </a:r>
          <a:endParaRPr lang="es-ES" sz="3200" kern="1200" dirty="0"/>
        </a:p>
      </dsp:txBody>
      <dsp:txXfrm>
        <a:off x="20119" y="1325065"/>
        <a:ext cx="4750232" cy="748934"/>
      </dsp:txXfrm>
    </dsp:sp>
    <dsp:sp modelId="{5826C035-0005-4AE7-861C-CAAE093BA392}">
      <dsp:nvSpPr>
        <dsp:cNvPr id="0" name=""/>
        <dsp:cNvSpPr/>
      </dsp:nvSpPr>
      <dsp:spPr>
        <a:xfrm>
          <a:off x="20119" y="2074000"/>
          <a:ext cx="4750232" cy="505079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3200" kern="1200"/>
            <a:t>Acceptació plaça (</a:t>
          </a:r>
          <a:r>
            <a:rPr lang="ca-ES" altLang="es-ES" sz="3200" b="1" kern="1200"/>
            <a:t>MobOUT</a:t>
          </a:r>
          <a:r>
            <a:rPr lang="ca-ES" sz="3200" kern="1200"/>
            <a:t>).</a:t>
          </a:r>
          <a:endParaRPr lang="ca-E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3200" kern="1200" dirty="0"/>
            <a:t>Fer l’Acord d'estudis.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3200" kern="1200" dirty="0"/>
            <a:t>Contractar l’assegurança per mobilitat estudiants UdG: </a:t>
          </a:r>
          <a:r>
            <a:rPr lang="ca-ES" sz="3200" kern="1200" dirty="0">
              <a:hlinkClick xmlns:r="http://schemas.openxmlformats.org/officeDocument/2006/relationships" r:id="rId1"/>
            </a:rPr>
            <a:t>https://www.udg.edu/ca/viu/Serveis-universitaris/Assegurances#3</a:t>
          </a:r>
          <a:r>
            <a:rPr lang="ca-ES" sz="3200" kern="1200" dirty="0"/>
            <a:t> </a:t>
          </a:r>
        </a:p>
      </dsp:txBody>
      <dsp:txXfrm>
        <a:off x="20119" y="2074000"/>
        <a:ext cx="4750232" cy="5050799"/>
      </dsp:txXfrm>
    </dsp:sp>
    <dsp:sp modelId="{74752881-162B-46A5-A7C8-22EDA0CD7811}">
      <dsp:nvSpPr>
        <dsp:cNvPr id="0" name=""/>
        <dsp:cNvSpPr/>
      </dsp:nvSpPr>
      <dsp:spPr>
        <a:xfrm>
          <a:off x="5435383" y="1325065"/>
          <a:ext cx="4750232" cy="748934"/>
        </a:xfrm>
        <a:prstGeom prst="rect">
          <a:avLst/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 w="25400" cap="flat" cmpd="sng" algn="ctr">
          <a:solidFill>
            <a:schemeClr val="accent6">
              <a:shade val="80000"/>
              <a:hueOff val="-190846"/>
              <a:satOff val="8505"/>
              <a:lumOff val="11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3200" b="1" kern="1200"/>
            <a:t>A l’inici:</a:t>
          </a:r>
          <a:endParaRPr lang="ca-ES" sz="3200" b="1" kern="1200" dirty="0"/>
        </a:p>
      </dsp:txBody>
      <dsp:txXfrm>
        <a:off x="5435383" y="1325065"/>
        <a:ext cx="4750232" cy="748934"/>
      </dsp:txXfrm>
    </dsp:sp>
    <dsp:sp modelId="{D3230C98-A4C4-429A-86AC-CFA46766A893}">
      <dsp:nvSpPr>
        <dsp:cNvPr id="0" name=""/>
        <dsp:cNvSpPr/>
      </dsp:nvSpPr>
      <dsp:spPr>
        <a:xfrm>
          <a:off x="5435383" y="2074000"/>
          <a:ext cx="4750232" cy="505079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3200" kern="1200"/>
            <a:t>Recollir el Certificat d’estada PROMETEU.</a:t>
          </a:r>
          <a:endParaRPr lang="ca-E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3200" kern="1200" dirty="0"/>
            <a:t>Penjar el Justificant d’incorporació al </a:t>
          </a:r>
          <a:r>
            <a:rPr lang="ca-ES" sz="3200" kern="1200" dirty="0" err="1"/>
            <a:t>Mobout</a:t>
          </a:r>
          <a:r>
            <a:rPr lang="ca-ES" sz="3200" kern="1200" dirty="0"/>
            <a:t>.</a:t>
          </a:r>
        </a:p>
      </dsp:txBody>
      <dsp:txXfrm>
        <a:off x="5435383" y="2074000"/>
        <a:ext cx="4750232" cy="5050799"/>
      </dsp:txXfrm>
    </dsp:sp>
    <dsp:sp modelId="{58989904-1486-4758-A681-6B378E7311E6}">
      <dsp:nvSpPr>
        <dsp:cNvPr id="0" name=""/>
        <dsp:cNvSpPr/>
      </dsp:nvSpPr>
      <dsp:spPr>
        <a:xfrm>
          <a:off x="10850648" y="1325065"/>
          <a:ext cx="4750232" cy="748934"/>
        </a:xfrm>
        <a:prstGeom prst="rect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accent6">
              <a:shade val="80000"/>
              <a:hueOff val="-381692"/>
              <a:satOff val="17009"/>
              <a:lumOff val="237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3200" b="1" kern="1200"/>
            <a:t>Al tornar:</a:t>
          </a:r>
          <a:endParaRPr lang="ca-ES" sz="3200" b="1" kern="1200" dirty="0"/>
        </a:p>
      </dsp:txBody>
      <dsp:txXfrm>
        <a:off x="10850648" y="1325065"/>
        <a:ext cx="4750232" cy="748934"/>
      </dsp:txXfrm>
    </dsp:sp>
    <dsp:sp modelId="{7AE616F1-E5F4-4647-BFE5-822D39232125}">
      <dsp:nvSpPr>
        <dsp:cNvPr id="0" name=""/>
        <dsp:cNvSpPr/>
      </dsp:nvSpPr>
      <dsp:spPr>
        <a:xfrm>
          <a:off x="10850648" y="2074000"/>
          <a:ext cx="4750232" cy="505079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3200" kern="1200" dirty="0"/>
            <a:t>Penjar el Certificat d’estada signat i segellat al </a:t>
          </a:r>
          <a:r>
            <a:rPr lang="ca-ES" sz="3200" kern="1200" dirty="0" err="1"/>
            <a:t>Mobout</a:t>
          </a:r>
          <a:r>
            <a:rPr lang="ca-ES" sz="3200" kern="1200" dirty="0"/>
            <a:t>.</a:t>
          </a:r>
        </a:p>
      </dsp:txBody>
      <dsp:txXfrm>
        <a:off x="10850648" y="2074000"/>
        <a:ext cx="4750232" cy="50507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E7846-C6C9-409F-9E51-ACA3CBB64AB7}">
      <dsp:nvSpPr>
        <dsp:cNvPr id="0" name=""/>
        <dsp:cNvSpPr/>
      </dsp:nvSpPr>
      <dsp:spPr>
        <a:xfrm>
          <a:off x="3847" y="284114"/>
          <a:ext cx="3751729" cy="806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800" b="1" kern="1200" dirty="0"/>
            <a:t>Abans de marxar</a:t>
          </a:r>
        </a:p>
      </dsp:txBody>
      <dsp:txXfrm>
        <a:off x="3847" y="284114"/>
        <a:ext cx="3751729" cy="806400"/>
      </dsp:txXfrm>
    </dsp:sp>
    <dsp:sp modelId="{A49B2B7E-F093-4B08-9E05-894EA6BDCED0}">
      <dsp:nvSpPr>
        <dsp:cNvPr id="0" name=""/>
        <dsp:cNvSpPr/>
      </dsp:nvSpPr>
      <dsp:spPr>
        <a:xfrm>
          <a:off x="3847" y="1090515"/>
          <a:ext cx="3751729" cy="645624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 err="1"/>
            <a:t>Acord</a:t>
          </a:r>
          <a:r>
            <a:rPr lang="es-ES" sz="2800" kern="1200" dirty="0"/>
            <a:t> de Formació (Coordinació </a:t>
          </a:r>
          <a:r>
            <a:rPr lang="es-ES" sz="2800" kern="1200" dirty="0" err="1"/>
            <a:t>estudis</a:t>
          </a:r>
          <a:r>
            <a:rPr lang="es-ES" sz="2800" kern="1200" dirty="0"/>
            <a:t>– </a:t>
          </a:r>
          <a:r>
            <a:rPr lang="es-ES" sz="2800" kern="1200" dirty="0" err="1"/>
            <a:t>Institució</a:t>
          </a:r>
          <a:r>
            <a:rPr lang="es-ES" sz="2800" kern="1200" dirty="0"/>
            <a:t> </a:t>
          </a:r>
          <a:r>
            <a:rPr lang="es-ES" sz="2800" kern="1200" dirty="0" err="1"/>
            <a:t>destí</a:t>
          </a:r>
          <a:r>
            <a:rPr lang="es-ES" sz="2800" kern="1200" dirty="0"/>
            <a:t> – </a:t>
          </a:r>
          <a:r>
            <a:rPr lang="es-ES" sz="2800" kern="1200" dirty="0" err="1"/>
            <a:t>Estudiant</a:t>
          </a:r>
          <a:r>
            <a:rPr lang="es-ES" sz="2800" kern="1200" dirty="0"/>
            <a:t>)</a:t>
          </a:r>
          <a:endParaRPr lang="ca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 err="1"/>
            <a:t>Acord</a:t>
          </a:r>
          <a:r>
            <a:rPr lang="pt-BR" sz="2800" kern="1200" dirty="0"/>
            <a:t> de </a:t>
          </a:r>
          <a:r>
            <a:rPr lang="pt-BR" sz="2800" kern="1200" dirty="0" err="1"/>
            <a:t>plaça</a:t>
          </a:r>
          <a:r>
            <a:rPr lang="pt-BR" sz="2800" kern="1200" dirty="0"/>
            <a:t> i </a:t>
          </a:r>
          <a:r>
            <a:rPr lang="pt-BR" sz="2800" kern="1200" dirty="0" err="1"/>
            <a:t>ajut</a:t>
          </a:r>
          <a:r>
            <a:rPr lang="pt-BR" sz="2800" kern="1200" dirty="0"/>
            <a:t> (OI UdG  – </a:t>
          </a:r>
          <a:r>
            <a:rPr lang="pt-BR" sz="2800" kern="1200" dirty="0" err="1"/>
            <a:t>Estudiant</a:t>
          </a:r>
          <a:r>
            <a:rPr lang="pt-BR" sz="2800" kern="1200" dirty="0"/>
            <a:t>)</a:t>
          </a:r>
          <a:endParaRPr lang="ca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800" kern="1200" dirty="0"/>
            <a:t>Dades bancàries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800" kern="1200" dirty="0"/>
            <a:t>És obligatori contractar l’assegurança UdG per mobilitat d’estudiants  </a:t>
          </a:r>
          <a:r>
            <a:rPr lang="pt-BR" sz="2800" kern="1200" dirty="0">
              <a:hlinkClick xmlns:r="http://schemas.openxmlformats.org/officeDocument/2006/relationships" r:id="rId1"/>
            </a:rPr>
            <a:t>Viu a la UdG &gt; Serveis </a:t>
          </a:r>
          <a:r>
            <a:rPr lang="pt-BR" sz="2800" kern="1200" dirty="0" err="1">
              <a:hlinkClick xmlns:r="http://schemas.openxmlformats.org/officeDocument/2006/relationships" r:id="rId1"/>
            </a:rPr>
            <a:t>universitaris</a:t>
          </a:r>
          <a:r>
            <a:rPr lang="pt-BR" sz="2800" kern="1200" dirty="0">
              <a:hlinkClick xmlns:r="http://schemas.openxmlformats.org/officeDocument/2006/relationships" r:id="rId1"/>
            </a:rPr>
            <a:t> &gt; </a:t>
          </a:r>
          <a:r>
            <a:rPr lang="pt-BR" sz="2800" kern="1200" dirty="0" err="1">
              <a:hlinkClick xmlns:r="http://schemas.openxmlformats.org/officeDocument/2006/relationships" r:id="rId1"/>
            </a:rPr>
            <a:t>Assegurances</a:t>
          </a:r>
          <a:endParaRPr lang="ca-ES" sz="2800" kern="1200" dirty="0"/>
        </a:p>
      </dsp:txBody>
      <dsp:txXfrm>
        <a:off x="3847" y="1090515"/>
        <a:ext cx="3751729" cy="6456240"/>
      </dsp:txXfrm>
    </dsp:sp>
    <dsp:sp modelId="{D0322D9F-F0CF-4725-B7AD-579204F0F75F}">
      <dsp:nvSpPr>
        <dsp:cNvPr id="0" name=""/>
        <dsp:cNvSpPr/>
      </dsp:nvSpPr>
      <dsp:spPr>
        <a:xfrm>
          <a:off x="4280819" y="284114"/>
          <a:ext cx="3751729" cy="806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800" b="1" kern="1200" dirty="0"/>
            <a:t>Inici pràctiques</a:t>
          </a:r>
        </a:p>
      </dsp:txBody>
      <dsp:txXfrm>
        <a:off x="4280819" y="284114"/>
        <a:ext cx="3751729" cy="806400"/>
      </dsp:txXfrm>
    </dsp:sp>
    <dsp:sp modelId="{BDE24A12-56A8-46C3-8AD0-5411625BC11B}">
      <dsp:nvSpPr>
        <dsp:cNvPr id="0" name=""/>
        <dsp:cNvSpPr/>
      </dsp:nvSpPr>
      <dsp:spPr>
        <a:xfrm>
          <a:off x="4280819" y="1090515"/>
          <a:ext cx="3751729" cy="645624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800" kern="1200" dirty="0"/>
            <a:t>Certificat d’arribada</a:t>
          </a:r>
        </a:p>
      </dsp:txBody>
      <dsp:txXfrm>
        <a:off x="4280819" y="1090515"/>
        <a:ext cx="3751729" cy="6456240"/>
      </dsp:txXfrm>
    </dsp:sp>
    <dsp:sp modelId="{688B0D0B-DDC4-49BB-B7FD-215D843AE877}">
      <dsp:nvSpPr>
        <dsp:cNvPr id="0" name=""/>
        <dsp:cNvSpPr/>
      </dsp:nvSpPr>
      <dsp:spPr>
        <a:xfrm>
          <a:off x="8557790" y="284114"/>
          <a:ext cx="3751729" cy="806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800" b="1" kern="1200" dirty="0"/>
            <a:t>Final pràctiques</a:t>
          </a:r>
        </a:p>
      </dsp:txBody>
      <dsp:txXfrm>
        <a:off x="8557790" y="284114"/>
        <a:ext cx="3751729" cy="806400"/>
      </dsp:txXfrm>
    </dsp:sp>
    <dsp:sp modelId="{7B788A47-2201-435C-B9C3-AD36729EAE3E}">
      <dsp:nvSpPr>
        <dsp:cNvPr id="0" name=""/>
        <dsp:cNvSpPr/>
      </dsp:nvSpPr>
      <dsp:spPr>
        <a:xfrm>
          <a:off x="8557790" y="1090515"/>
          <a:ext cx="3751729" cy="645624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800" kern="1200" dirty="0"/>
            <a:t>Certificat d’estada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800" kern="1200" dirty="0"/>
            <a:t> Qüestionari de l’estudiant</a:t>
          </a:r>
        </a:p>
      </dsp:txBody>
      <dsp:txXfrm>
        <a:off x="8557790" y="1090515"/>
        <a:ext cx="3751729" cy="6456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09543-5344-4F39-AF55-8DB86C936D64}">
      <dsp:nvSpPr>
        <dsp:cNvPr id="0" name=""/>
        <dsp:cNvSpPr/>
      </dsp:nvSpPr>
      <dsp:spPr>
        <a:xfrm>
          <a:off x="18177" y="605328"/>
          <a:ext cx="4291750" cy="636518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800" b="1" kern="1200" dirty="0"/>
            <a:t>Gener-Febrer</a:t>
          </a:r>
        </a:p>
      </dsp:txBody>
      <dsp:txXfrm>
        <a:off x="18177" y="605328"/>
        <a:ext cx="4291750" cy="636518"/>
      </dsp:txXfrm>
    </dsp:sp>
    <dsp:sp modelId="{FCF3743D-D91A-49A9-835A-8EB36958DC44}">
      <dsp:nvSpPr>
        <dsp:cNvPr id="0" name=""/>
        <dsp:cNvSpPr/>
      </dsp:nvSpPr>
      <dsp:spPr>
        <a:xfrm>
          <a:off x="18177" y="1241846"/>
          <a:ext cx="4291750" cy="614879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a-ES" sz="2800" kern="1200" dirty="0"/>
            <a:t>Del 7 a 18 de gener. Presentació sol·licituds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a-ES" sz="2800" kern="1200" dirty="0"/>
            <a:t>Assistència </a:t>
          </a:r>
          <a:r>
            <a:rPr lang="ca-ES" sz="2800" b="1" kern="1200" dirty="0"/>
            <a:t>obligatòria a la sessió formativa </a:t>
          </a:r>
          <a:r>
            <a:rPr lang="ca-ES" sz="2800" kern="1200" dirty="0"/>
            <a:t>26/02 (de 13 a 15 h, aula 039)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800" kern="1200" dirty="0"/>
            <a:t>Cursos de cooperació al desenvolupament de la UdG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800" kern="1200" dirty="0"/>
            <a:t>Més informació, sol·licituds i llista de places a: </a:t>
          </a:r>
          <a:r>
            <a:rPr lang="ca-ES" sz="2000" kern="1200" dirty="0">
              <a:hlinkClick xmlns:r="http://schemas.openxmlformats.org/officeDocument/2006/relationships" r:id="rId1"/>
            </a:rPr>
            <a:t>Facultat d'Educació i Psicologia &gt; Estudiants &gt; Mobilitat &gt; Estudiar fora &gt; Pràctiques a l'estranger</a:t>
          </a:r>
          <a:endParaRPr lang="ca-ES" sz="2000" kern="1200" dirty="0"/>
        </a:p>
      </dsp:txBody>
      <dsp:txXfrm>
        <a:off x="18177" y="1241846"/>
        <a:ext cx="4291750" cy="6148799"/>
      </dsp:txXfrm>
    </dsp:sp>
    <dsp:sp modelId="{BB27CCAA-E7F3-49EB-B14E-662DD6E25F4D}">
      <dsp:nvSpPr>
        <dsp:cNvPr id="0" name=""/>
        <dsp:cNvSpPr/>
      </dsp:nvSpPr>
      <dsp:spPr>
        <a:xfrm>
          <a:off x="4910772" y="605328"/>
          <a:ext cx="4291750" cy="636518"/>
        </a:xfrm>
        <a:prstGeom prst="rect">
          <a:avLst/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 w="25400" cap="flat" cmpd="sng" algn="ctr">
          <a:solidFill>
            <a:schemeClr val="accent6">
              <a:shade val="80000"/>
              <a:hueOff val="-190846"/>
              <a:satOff val="8505"/>
              <a:lumOff val="11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800" b="1" kern="1200" dirty="0"/>
            <a:t>Març</a:t>
          </a:r>
        </a:p>
      </dsp:txBody>
      <dsp:txXfrm>
        <a:off x="4910772" y="605328"/>
        <a:ext cx="4291750" cy="636518"/>
      </dsp:txXfrm>
    </dsp:sp>
    <dsp:sp modelId="{2311F48F-0977-4486-910C-B7D7C465679E}">
      <dsp:nvSpPr>
        <dsp:cNvPr id="0" name=""/>
        <dsp:cNvSpPr/>
      </dsp:nvSpPr>
      <dsp:spPr>
        <a:xfrm>
          <a:off x="4910772" y="1241846"/>
          <a:ext cx="4291750" cy="614879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A </a:t>
          </a:r>
          <a:r>
            <a:rPr lang="fr-FR" sz="2800" kern="1200" dirty="0" err="1"/>
            <a:t>principis</a:t>
          </a:r>
          <a:r>
            <a:rPr lang="fr-FR" sz="2800" kern="1200" dirty="0"/>
            <a:t> de </a:t>
          </a:r>
          <a:r>
            <a:rPr lang="fr-FR" sz="2800" kern="1200" dirty="0" err="1"/>
            <a:t>febrer</a:t>
          </a:r>
          <a:r>
            <a:rPr lang="fr-FR" sz="2800" kern="1200" dirty="0"/>
            <a:t> </a:t>
          </a:r>
          <a:r>
            <a:rPr lang="fr-FR" sz="2800" kern="1200" dirty="0" err="1"/>
            <a:t>sortiran</a:t>
          </a:r>
          <a:r>
            <a:rPr lang="fr-FR" sz="2800" kern="1200" dirty="0"/>
            <a:t> les </a:t>
          </a:r>
          <a:r>
            <a:rPr lang="fr-FR" sz="2800" kern="1200" dirty="0" err="1"/>
            <a:t>llistes</a:t>
          </a:r>
          <a:r>
            <a:rPr lang="fr-FR" sz="2800" kern="1200" dirty="0"/>
            <a:t> </a:t>
          </a:r>
          <a:r>
            <a:rPr lang="fr-FR" sz="2800" kern="1200" dirty="0" err="1"/>
            <a:t>provisionals</a:t>
          </a:r>
          <a:r>
            <a:rPr lang="fr-FR" sz="2800" kern="1200" dirty="0"/>
            <a:t> de les </a:t>
          </a:r>
          <a:r>
            <a:rPr lang="fr-FR" sz="2800" kern="1200" dirty="0" err="1"/>
            <a:t>assignacions</a:t>
          </a:r>
          <a:r>
            <a:rPr lang="fr-FR" sz="2800" kern="1200" dirty="0"/>
            <a:t> de plaça.</a:t>
          </a:r>
          <a:endParaRPr lang="ca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a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800" kern="1200" dirty="0"/>
            <a:t>Convocatòria de Projectes de cooperació UCS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a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800" kern="1200" dirty="0"/>
            <a:t>Enviar la carta de motivació i CV per correu electrònic a </a:t>
          </a:r>
          <a:r>
            <a:rPr lang="ca-ES" sz="2800" kern="1200" dirty="0" err="1">
              <a:hlinkClick xmlns:r="http://schemas.openxmlformats.org/officeDocument/2006/relationships" r:id="rId2"/>
            </a:rPr>
            <a:t>International.fep@udg.edu</a:t>
          </a:r>
          <a:r>
            <a:rPr lang="ca-ES" sz="2800" kern="1200" dirty="0"/>
            <a:t> </a:t>
          </a:r>
          <a:endParaRPr lang="ca-ES" sz="2800" kern="1200" dirty="0">
            <a:highlight>
              <a:srgbClr val="FFFF00"/>
            </a:highlight>
          </a:endParaRPr>
        </a:p>
      </dsp:txBody>
      <dsp:txXfrm>
        <a:off x="4910772" y="1241846"/>
        <a:ext cx="4291750" cy="6148799"/>
      </dsp:txXfrm>
    </dsp:sp>
    <dsp:sp modelId="{F25B529B-4C37-4408-BD38-2F8A6FDFAF08}">
      <dsp:nvSpPr>
        <dsp:cNvPr id="0" name=""/>
        <dsp:cNvSpPr/>
      </dsp:nvSpPr>
      <dsp:spPr>
        <a:xfrm>
          <a:off x="9803368" y="605328"/>
          <a:ext cx="4291750" cy="636518"/>
        </a:xfrm>
        <a:prstGeom prst="rect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accent6">
              <a:shade val="80000"/>
              <a:hueOff val="-381692"/>
              <a:satOff val="17009"/>
              <a:lumOff val="237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800" b="1" kern="1200" dirty="0"/>
            <a:t>Març/Abril</a:t>
          </a:r>
        </a:p>
      </dsp:txBody>
      <dsp:txXfrm>
        <a:off x="9803368" y="605328"/>
        <a:ext cx="4291750" cy="636518"/>
      </dsp:txXfrm>
    </dsp:sp>
    <dsp:sp modelId="{19F05F01-AF4D-4CD1-A141-8A9DA6C2EDB3}">
      <dsp:nvSpPr>
        <dsp:cNvPr id="0" name=""/>
        <dsp:cNvSpPr/>
      </dsp:nvSpPr>
      <dsp:spPr>
        <a:xfrm>
          <a:off x="9803368" y="1241846"/>
          <a:ext cx="4291750" cy="614879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800" kern="1200" dirty="0"/>
            <a:t>Contactar amb els centre per fer entrevistes per videoconferència, informar-vos a fons sobre el país, la regió i l’entitat i preparar els aspectes de logística (viatge, allotjament, visat, assegurança obligatòria, etc.).</a:t>
          </a:r>
        </a:p>
      </dsp:txBody>
      <dsp:txXfrm>
        <a:off x="9803368" y="1241846"/>
        <a:ext cx="4291750" cy="6148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udg.edu/ca/internacional/Vols-marxar/Estudiants/Erasmus-destudis-per-a-paisos-europeus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g.edu/ca/internacional/estudiants-i-personal-de-la-udg/vols-marxar/estudiants/erasmus-destudis-per-a-paisos-europeu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g.edu/ca/slm/cursos-i-examens/examens-oficials-i-tallers-de-preparaci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g.edu/ca/internacional/beques-grants-becas/erasmus-estudis-sms/ajuts-erasmus-destudis-a-estats-membres-de-la-ue-i-tercers-paiso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udg.edu/ca/viu/Serveis-universitaris/Assegurances#3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apps.udg.edu/Outgoing/" TargetMode="External"/><Relationship Id="rId5" Type="http://schemas.openxmlformats.org/officeDocument/2006/relationships/hyperlink" Target="https://www.udg.edu/ca/internacional/Vols-marxar/Estudiants/Erasmus-destudis-per-a-paisos-europeus/Tramits" TargetMode="External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udg.edu/ca/internacional/Vols-marxar/Estudiants/Prometeu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g.edu/ca/internacional/beques-grants-becas/erasmus-estudis-sms/ajuts-erasmus-dimensio-internaciona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s://www.udg.edu/ca/fep/estudiants/mobilitat/estudiar-fora/sessions-informative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https://www.udg.edu/ca/internacional/Vols-marxar/Estudiants/Prometeu/Tramits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udg.edu/ca/internacional/Vols-marxar/Estudiants/Erasmus-for-Traineeships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g.edu/ca/internacional/Beques-Grants-Becas/Erasmus-for-Traineeship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g.edu/ca/compromis-social/arees/cooperacio/convocatoria-de-projecte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g.edu/ca/internacional/estudiants-i-personal-de-la-udg/vols-marxar/sessions-informatives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g.edu/ca/viu/Serveis-universitaris/Assegurances#3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mailto:international.fep@udg.edu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svg"/><Relationship Id="rId10" Type="http://schemas.openxmlformats.org/officeDocument/2006/relationships/hyperlink" Target="https://www.udg.edu/ca/fep/estudiants/mobilitat/estudiar-fora/programes-de-llarga-durada" TargetMode="External"/><Relationship Id="rId4" Type="http://schemas.openxmlformats.org/officeDocument/2006/relationships/image" Target="../media/image21.png"/><Relationship Id="rId9" Type="http://schemas.openxmlformats.org/officeDocument/2006/relationships/hyperlink" Target="mailto:coordinternational.fep@udg.edu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g.edu/ca/internacional/vols-marxar/estudiant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udg.edu/ca/internacional/estudiants-i-personal-de-la-udg/vols-marxar/estudiants/sicue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dg.edu/ca/internacional/Vols-marxar/Estudiants/SICUE/Oferta-de-places-per-estudi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2001724\Desktop\adaptive-images.jpg">
            <a:extLst>
              <a:ext uri="{FF2B5EF4-FFF2-40B4-BE49-F238E27FC236}">
                <a16:creationId xmlns:a16="http://schemas.microsoft.com/office/drawing/2014/main" id="{673E9A2B-B304-2B8F-969D-76A227B7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6" y="1354194"/>
            <a:ext cx="18266815" cy="73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-15498" y="-20195"/>
            <a:ext cx="18288000" cy="1402644"/>
          </a:xfrm>
          <a:prstGeom prst="rect">
            <a:avLst/>
          </a:prstGeom>
          <a:solidFill>
            <a:srgbClr val="FFC000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364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-20782" y="8647471"/>
            <a:ext cx="18288000" cy="1639845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defPPr>
              <a:defRPr lang="en-US"/>
            </a:defPPr>
          </a:lstStyle>
          <a:p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48482" y="3265827"/>
            <a:ext cx="17595667" cy="2068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49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PROGRAMES DE MOBILITAT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38400" y="5995593"/>
            <a:ext cx="11192180" cy="565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2026-27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035781" y="9132686"/>
            <a:ext cx="6718819" cy="33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65"/>
              </a:lnSpc>
              <a:spcBef>
                <a:spcPct val="0"/>
              </a:spcBef>
            </a:pPr>
            <a:r>
              <a:rPr lang="en-US" sz="1975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SESSIÓ DE PRESENTACIÓ 4 DE DESEMBRE DE 2025</a:t>
            </a:r>
          </a:p>
        </p:txBody>
      </p:sp>
      <p:sp>
        <p:nvSpPr>
          <p:cNvPr id="15" name="AutoShape 15"/>
          <p:cNvSpPr/>
          <p:nvPr/>
        </p:nvSpPr>
        <p:spPr>
          <a:xfrm>
            <a:off x="0" y="5755285"/>
            <a:ext cx="3393562" cy="0"/>
          </a:xfrm>
          <a:prstGeom prst="line">
            <a:avLst/>
          </a:prstGeom>
          <a:ln w="38100" cap="flat">
            <a:solidFill>
              <a:srgbClr val="39383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16" name="AutoShape 16"/>
          <p:cNvSpPr/>
          <p:nvPr/>
        </p:nvSpPr>
        <p:spPr>
          <a:xfrm>
            <a:off x="14894438" y="5755285"/>
            <a:ext cx="3393562" cy="0"/>
          </a:xfrm>
          <a:prstGeom prst="line">
            <a:avLst/>
          </a:prstGeom>
          <a:ln w="38100" cap="flat">
            <a:solidFill>
              <a:srgbClr val="39383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a-ES"/>
          </a:p>
        </p:txBody>
      </p:sp>
      <p:pic>
        <p:nvPicPr>
          <p:cNvPr id="18" name="Picture 2" descr="C:\Users\usuari\AppData\Local\Temp\logo facultat.png">
            <a:extLst>
              <a:ext uri="{FF2B5EF4-FFF2-40B4-BE49-F238E27FC236}">
                <a16:creationId xmlns:a16="http://schemas.microsoft.com/office/drawing/2014/main" id="{B1CA61B6-0CB1-07C3-5518-68D6BE2E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844548"/>
            <a:ext cx="3180025" cy="12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>
            <a:extLst>
              <a:ext uri="{FF2B5EF4-FFF2-40B4-BE49-F238E27FC236}">
                <a16:creationId xmlns:a16="http://schemas.microsoft.com/office/drawing/2014/main" id="{596BC675-E027-27F5-9917-D4B5459D4C81}"/>
              </a:ext>
            </a:extLst>
          </p:cNvPr>
          <p:cNvSpPr/>
          <p:nvPr/>
        </p:nvSpPr>
        <p:spPr>
          <a:xfrm>
            <a:off x="-4482" y="27432"/>
            <a:ext cx="18288000" cy="10477500"/>
          </a:xfrm>
          <a:custGeom>
            <a:avLst/>
            <a:gdLst/>
            <a:ahLst/>
            <a:cxnLst/>
            <a:rect l="l" t="t" r="r" b="b"/>
            <a:pathLst>
              <a:path w="812800" h="270933">
                <a:moveTo>
                  <a:pt x="0" y="0"/>
                </a:moveTo>
                <a:lnTo>
                  <a:pt x="812800" y="0"/>
                </a:lnTo>
                <a:lnTo>
                  <a:pt x="812800" y="270933"/>
                </a:lnTo>
                <a:lnTo>
                  <a:pt x="0" y="27093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ca-E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2120248"/>
            <a:ext cx="9211529" cy="1461002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ca-ES" altLang="ca-ES" sz="66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Adjudicació plaça SICUE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5473934" y="27432"/>
            <a:ext cx="534924" cy="713232"/>
          </a:xfrm>
        </p:spPr>
        <p:txBody>
          <a:bodyPr>
            <a:normAutofit/>
          </a:bodyPr>
          <a:lstStyle/>
          <a:p>
            <a:pPr algn="ctr">
              <a:spcAft>
                <a:spcPts val="900"/>
              </a:spcAft>
              <a:defRPr/>
            </a:pPr>
            <a:fld id="{03077DA9-ABC9-4070-AEFF-082CCE7B09D6}" type="slidenum">
              <a:rPr lang="ca-ES" altLang="es-ES">
                <a:solidFill>
                  <a:schemeClr val="tx1">
                    <a:alpha val="70000"/>
                  </a:schemeClr>
                </a:solidFill>
              </a:rPr>
              <a:pPr algn="ctr">
                <a:spcAft>
                  <a:spcPts val="900"/>
                </a:spcAft>
                <a:defRPr/>
              </a:pPr>
              <a:t>10</a:t>
            </a:fld>
            <a:endParaRPr lang="ca-ES" altLang="es-ES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276600" y="5087907"/>
            <a:ext cx="13639800" cy="3085569"/>
          </a:xfrm>
        </p:spPr>
        <p:txBody>
          <a:bodyPr rtlCol="0" anchor="t">
            <a:noAutofit/>
          </a:bodyPr>
          <a:lstStyle/>
          <a:p>
            <a:pPr marL="0" indent="0" algn="ctr">
              <a:buNone/>
              <a:defRPr/>
            </a:pPr>
            <a:r>
              <a:rPr lang="ca-ES" altLang="ca-ES" sz="4000" spc="30" dirty="0"/>
              <a:t>Les places s’adjudiquen fent una priorització en funció de la </a:t>
            </a:r>
            <a:r>
              <a:rPr lang="ca-ES" altLang="ca-ES" sz="4000" b="1" spc="30" dirty="0"/>
              <a:t>nota mitjana d’expedient </a:t>
            </a:r>
            <a:r>
              <a:rPr lang="ca-ES" altLang="ca-ES" sz="4000" spc="30" dirty="0"/>
              <a:t> (qualificacions fins a 30 setembre 2025) </a:t>
            </a:r>
          </a:p>
          <a:p>
            <a:pPr marL="0" lvl="1" indent="0" algn="ctr">
              <a:spcBef>
                <a:spcPts val="1800"/>
              </a:spcBef>
              <a:buNone/>
              <a:defRPr/>
            </a:pPr>
            <a:endParaRPr lang="ca-ES" altLang="ca-ES" sz="4000" b="1" spc="30" dirty="0"/>
          </a:p>
          <a:p>
            <a:pPr marL="0" lvl="1" indent="0" algn="ctr">
              <a:spcBef>
                <a:spcPts val="1800"/>
              </a:spcBef>
              <a:buNone/>
              <a:defRPr/>
            </a:pPr>
            <a:r>
              <a:rPr lang="ca-ES" altLang="ca-ES" sz="4000" b="1" spc="30" dirty="0"/>
              <a:t>En el càlcul de la nota mitjana s’utilitzen tots els crèdits QUALIFICATS (superats i suspesos)</a:t>
            </a:r>
          </a:p>
          <a:p>
            <a:pPr marL="0" indent="0" algn="ctr">
              <a:buNone/>
              <a:defRPr/>
            </a:pPr>
            <a:endParaRPr lang="ca-ES" altLang="ca-ES" sz="4000" b="1" dirty="0"/>
          </a:p>
        </p:txBody>
      </p:sp>
      <p:pic>
        <p:nvPicPr>
          <p:cNvPr id="7" name="Gràfic 6" descr="Mathematics outline">
            <a:extLst>
              <a:ext uri="{FF2B5EF4-FFF2-40B4-BE49-F238E27FC236}">
                <a16:creationId xmlns:a16="http://schemas.microsoft.com/office/drawing/2014/main" id="{071BAAEB-1EF1-E466-9ED3-3F87B45DD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4600" y="7317783"/>
            <a:ext cx="152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88776" y="419100"/>
            <a:ext cx="15621000" cy="95011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a-ES" altLang="ca-ES" sz="66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Sol·licitar una plaça SICUE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199E40D-B744-7ABB-BF8B-B33AED57E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1115081"/>
              </p:ext>
            </p:extLst>
          </p:nvPr>
        </p:nvGraphicFramePr>
        <p:xfrm>
          <a:off x="2057400" y="2019300"/>
          <a:ext cx="14478000" cy="769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5866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095500"/>
            <a:ext cx="8458199" cy="7670006"/>
          </a:xfrm>
          <a:ln>
            <a:noFill/>
          </a:ln>
        </p:spPr>
        <p:txBody>
          <a:bodyPr rtlCol="0">
            <a:normAutofit/>
          </a:bodyPr>
          <a:lstStyle/>
          <a:p>
            <a:pPr marL="0" indent="0" algn="just">
              <a:spcAft>
                <a:spcPct val="40000"/>
              </a:spcAft>
              <a:buNone/>
              <a:defRPr/>
            </a:pPr>
            <a:r>
              <a:rPr lang="ca-ES" altLang="es-ES" sz="3600" b="1" spc="-75" dirty="0"/>
              <a:t>Per part de la </a:t>
            </a:r>
            <a:r>
              <a:rPr lang="ca-ES" altLang="es-ES" sz="3600" b="1" spc="-75" dirty="0">
                <a:solidFill>
                  <a:schemeClr val="accent6">
                    <a:lumMod val="75000"/>
                  </a:schemeClr>
                </a:solidFill>
              </a:rPr>
              <a:t>Coordinació de GRAU </a:t>
            </a:r>
            <a:r>
              <a:rPr lang="ca-ES" altLang="es-ES" sz="3600" b="1" spc="-75" dirty="0"/>
              <a:t>se signa un </a:t>
            </a:r>
            <a:r>
              <a:rPr lang="ca-ES" altLang="es-ES" sz="3600" b="1" spc="-75" dirty="0">
                <a:solidFill>
                  <a:schemeClr val="accent6">
                    <a:lumMod val="75000"/>
                  </a:schemeClr>
                </a:solidFill>
              </a:rPr>
              <a:t>ACORD D’ESTUDIS </a:t>
            </a:r>
            <a:r>
              <a:rPr lang="ca-ES" altLang="es-ES" sz="3600" b="1" spc="-75" dirty="0"/>
              <a:t>entre la UdG i la universitat on es realitza l’estada: </a:t>
            </a:r>
          </a:p>
          <a:p>
            <a:pPr algn="just" fontAlgn="auto">
              <a:spcAft>
                <a:spcPct val="40000"/>
              </a:spcAft>
              <a:buFont typeface="Arial" panose="020B0604020202020204" pitchFamily="34" charset="0"/>
              <a:buChar char="•"/>
              <a:defRPr/>
            </a:pPr>
            <a:r>
              <a:rPr lang="ca-ES" altLang="es-ES" sz="3600" b="1" dirty="0"/>
              <a:t>abans del 7 de setembre</a:t>
            </a:r>
            <a:r>
              <a:rPr lang="ca-ES" altLang="es-ES" sz="3600" b="1" spc="-75" dirty="0"/>
              <a:t> </a:t>
            </a:r>
            <a:r>
              <a:rPr lang="ca-ES" altLang="es-ES" sz="3600" spc="-75" dirty="0"/>
              <a:t>(mobilitats 1r quadrimestre i anuals) </a:t>
            </a:r>
          </a:p>
          <a:p>
            <a:pPr algn="just" fontAlgn="auto">
              <a:spcAft>
                <a:spcPct val="40000"/>
              </a:spcAft>
              <a:buFont typeface="Arial" panose="020B0604020202020204" pitchFamily="34" charset="0"/>
              <a:buChar char="•"/>
              <a:defRPr/>
            </a:pPr>
            <a:r>
              <a:rPr lang="ca-ES" altLang="es-ES" sz="3600" b="1" dirty="0"/>
              <a:t>abans del 30 de setembre </a:t>
            </a:r>
            <a:r>
              <a:rPr lang="ca-ES" altLang="es-ES" sz="3600" dirty="0"/>
              <a:t>(mobilitats 2n quadrimestre)</a:t>
            </a:r>
          </a:p>
          <a:p>
            <a:pPr marL="0" indent="0">
              <a:spcAft>
                <a:spcPct val="40000"/>
              </a:spcAft>
              <a:buNone/>
              <a:defRPr/>
            </a:pPr>
            <a:endParaRPr lang="ca-ES" altLang="es-ES" sz="3600" b="1" dirty="0"/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AC8C680E-3CE6-3742-5623-40BECE94A9D7}"/>
              </a:ext>
            </a:extLst>
          </p:cNvPr>
          <p:cNvSpPr/>
          <p:nvPr/>
        </p:nvSpPr>
        <p:spPr>
          <a:xfrm>
            <a:off x="11353800" y="0"/>
            <a:ext cx="6950990" cy="10287000"/>
          </a:xfrm>
          <a:custGeom>
            <a:avLst/>
            <a:gdLst/>
            <a:ahLst/>
            <a:cxnLst/>
            <a:rect l="l" t="t" r="r" b="b"/>
            <a:pathLst>
              <a:path w="812800" h="270933">
                <a:moveTo>
                  <a:pt x="0" y="0"/>
                </a:moveTo>
                <a:lnTo>
                  <a:pt x="812800" y="0"/>
                </a:lnTo>
                <a:lnTo>
                  <a:pt x="812800" y="270933"/>
                </a:lnTo>
                <a:lnTo>
                  <a:pt x="0" y="270933"/>
                </a:lnTo>
                <a:close/>
              </a:path>
            </a:pathLst>
          </a:custGeom>
          <a:solidFill>
            <a:srgbClr val="FEA302"/>
          </a:solidFill>
        </p:spPr>
        <p:txBody>
          <a:bodyPr/>
          <a:lstStyle/>
          <a:p>
            <a:endParaRPr lang="ca-ES"/>
          </a:p>
        </p:txBody>
      </p:sp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10896600" y="3931806"/>
            <a:ext cx="7772400" cy="116681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a-ES" altLang="es-ES" sz="66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Documents </a:t>
            </a:r>
            <a:br>
              <a:rPr lang="ca-ES" altLang="es-ES" sz="66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</a:br>
            <a:r>
              <a:rPr lang="ca-ES" altLang="es-ES" sz="66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SICUE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E847E7-5DCD-6CF6-1249-C02484897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Título">
            <a:extLst>
              <a:ext uri="{FF2B5EF4-FFF2-40B4-BE49-F238E27FC236}">
                <a16:creationId xmlns:a16="http://schemas.microsoft.com/office/drawing/2014/main" id="{F5B388E0-C01B-71B0-5889-3DB207779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1848981"/>
            <a:ext cx="11658600" cy="453650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a-ES" altLang="es-ES" sz="89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Programa ERASMUS +</a:t>
            </a:r>
            <a:br>
              <a:rPr lang="ca-ES" altLang="es-ES" b="1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</a:br>
            <a:br>
              <a:rPr lang="ca-ES" altLang="es-ES" b="1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</a:br>
            <a:r>
              <a:rPr lang="ca-ES" altLang="es-ES" sz="4800" b="1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hlinkClick r:id="rId2"/>
              </a:rPr>
              <a:t>https://www.udg.edu/ca/internacional/Vols-marxar/Estudiants/Erasmus-destudis-per-a-paisos-europeus</a:t>
            </a:r>
            <a:br>
              <a:rPr lang="ca-ES" altLang="es-ES" sz="4800" b="1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</a:br>
            <a:br>
              <a:rPr lang="ca-ES" altLang="es-ES" sz="4800" b="1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</a:br>
            <a:endParaRPr lang="ca-ES" altLang="es-ES" sz="4800" b="1" dirty="0"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BD1FCD3B-C6B9-8A30-30D0-E59975F6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4CDFA-D2AE-45B2-88BF-4B2010A19741}" type="slidenum">
              <a:rPr kumimoji="0" lang="ca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a-ES" alt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C:\Users\u2001724\Desktop\adaptive-images.jpg">
            <a:extLst>
              <a:ext uri="{FF2B5EF4-FFF2-40B4-BE49-F238E27FC236}">
                <a16:creationId xmlns:a16="http://schemas.microsoft.com/office/drawing/2014/main" id="{A759DE33-09B7-E29C-D919-0A7AA8C2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3" y="5683560"/>
            <a:ext cx="18426545" cy="530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391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>
            <a:extLst>
              <a:ext uri="{FF2B5EF4-FFF2-40B4-BE49-F238E27FC236}">
                <a16:creationId xmlns:a16="http://schemas.microsoft.com/office/drawing/2014/main" id="{4267E407-7BB2-08C5-9A43-70F140020B67}"/>
              </a:ext>
            </a:extLst>
          </p:cNvPr>
          <p:cNvSpPr/>
          <p:nvPr/>
        </p:nvSpPr>
        <p:spPr>
          <a:xfrm>
            <a:off x="914399" y="5448300"/>
            <a:ext cx="16230601" cy="4838700"/>
          </a:xfrm>
          <a:custGeom>
            <a:avLst/>
            <a:gdLst/>
            <a:ahLst/>
            <a:cxnLst/>
            <a:rect l="l" t="t" r="r" b="b"/>
            <a:pathLst>
              <a:path w="812800" h="270933">
                <a:moveTo>
                  <a:pt x="0" y="0"/>
                </a:moveTo>
                <a:lnTo>
                  <a:pt x="812800" y="0"/>
                </a:lnTo>
                <a:lnTo>
                  <a:pt x="812800" y="270933"/>
                </a:lnTo>
                <a:lnTo>
                  <a:pt x="0" y="270933"/>
                </a:lnTo>
                <a:close/>
              </a:path>
            </a:pathLst>
          </a:custGeom>
          <a:solidFill>
            <a:srgbClr val="FEA302"/>
          </a:solidFill>
        </p:spPr>
        <p:txBody>
          <a:bodyPr/>
          <a:lstStyle/>
          <a:p>
            <a:endParaRPr lang="ca-E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95300"/>
            <a:ext cx="15087600" cy="17145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a-ES" altLang="ca-ES" sz="66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Què suposa ser beneficiari d'una mobilitat Erasmus +?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076448" y="2726160"/>
            <a:ext cx="14858999" cy="7560840"/>
          </a:xfr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altLang="es-ES" sz="3600" dirty="0"/>
              <a:t>El programa </a:t>
            </a:r>
            <a:r>
              <a:rPr lang="ca-ES" altLang="es-ES" sz="3600" b="1" dirty="0"/>
              <a:t>ERASMUS + </a:t>
            </a:r>
            <a:r>
              <a:rPr lang="ca-ES" altLang="es-ES" sz="3600" dirty="0"/>
              <a:t>permet a </a:t>
            </a:r>
            <a:r>
              <a:rPr lang="ca-ES" altLang="es-ES" sz="3600" dirty="0" err="1"/>
              <a:t>l’estudiantat</a:t>
            </a:r>
            <a:r>
              <a:rPr lang="ca-ES" altLang="es-ES" sz="3600" dirty="0"/>
              <a:t> cursar estudis a una universitat de la Unió Europea o país associat al programa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ca-ES" sz="2800" dirty="0">
                <a:hlinkClick r:id="rId2"/>
              </a:rPr>
              <a:t>Internacional &gt; Estudiants i Personal de la UdG &gt; Vols marxar? &gt; Estudiants &gt; Erasmus+ d'estudis per a països europeus</a:t>
            </a:r>
            <a:endParaRPr lang="ca-ES" sz="2800" dirty="0"/>
          </a:p>
          <a:p>
            <a:pPr marL="0" indent="0" algn="ctr">
              <a:spcBef>
                <a:spcPts val="1800"/>
              </a:spcBef>
              <a:buNone/>
            </a:pPr>
            <a:endParaRPr lang="ca-ES" altLang="ca-ES" sz="3000" dirty="0"/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C8F452BA-0647-E652-D634-A863FD06FB7B}"/>
              </a:ext>
            </a:extLst>
          </p:cNvPr>
          <p:cNvSpPr txBox="1"/>
          <p:nvPr/>
        </p:nvSpPr>
        <p:spPr>
          <a:xfrm>
            <a:off x="1714500" y="5798299"/>
            <a:ext cx="1485900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Aft>
                <a:spcPts val="1800"/>
              </a:spcAft>
              <a:buNone/>
            </a:pPr>
            <a:r>
              <a:rPr lang="ca-ES" altLang="es-ES" sz="3600" dirty="0"/>
              <a:t>Aquest programa té dues característiques: </a:t>
            </a:r>
          </a:p>
          <a:p>
            <a:pPr marL="571500" indent="-571500" algn="just">
              <a:spcAft>
                <a:spcPts val="1800"/>
              </a:spcAft>
              <a:buFontTx/>
              <a:buChar char="-"/>
            </a:pPr>
            <a:r>
              <a:rPr lang="ca-ES" altLang="es-ES" sz="3600" dirty="0"/>
              <a:t>El posterior </a:t>
            </a:r>
            <a:r>
              <a:rPr lang="ca-ES" altLang="es-ES" sz="3600" b="1" dirty="0"/>
              <a:t>reconeixement a la UdG dels estudis cursats a la universitat europea</a:t>
            </a:r>
            <a:r>
              <a:rPr lang="ca-ES" altLang="es-ES" sz="3600" dirty="0"/>
              <a:t>, sempre que aquest hagi estat acordat abans de l'estada. </a:t>
            </a:r>
          </a:p>
          <a:p>
            <a:pPr marL="571500" indent="-571500" algn="just">
              <a:spcAft>
                <a:spcPts val="1800"/>
              </a:spcAft>
              <a:buFontTx/>
              <a:buChar char="-"/>
            </a:pPr>
            <a:r>
              <a:rPr lang="ca-ES" altLang="es-ES" sz="3600" dirty="0"/>
              <a:t>Un </a:t>
            </a:r>
            <a:r>
              <a:rPr lang="ca-ES" altLang="es-ES" sz="3600" b="1" dirty="0"/>
              <a:t>ajut econòmic </a:t>
            </a:r>
            <a:r>
              <a:rPr lang="ca-ES" altLang="es-ES" sz="3600" spc="-75" dirty="0"/>
              <a:t>segons la durada en mesos de l'estada a la universitat (si s'acompleixen els requisits establerts al programa i l'estada és d'un mínim de 3 mesos complets). Possible limitació depenent del fons.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>
            <a:extLst>
              <a:ext uri="{FF2B5EF4-FFF2-40B4-BE49-F238E27FC236}">
                <a16:creationId xmlns:a16="http://schemas.microsoft.com/office/drawing/2014/main" id="{70717EB7-033E-53FD-5849-D0F1A13E6896}"/>
              </a:ext>
            </a:extLst>
          </p:cNvPr>
          <p:cNvSpPr/>
          <p:nvPr/>
        </p:nvSpPr>
        <p:spPr>
          <a:xfrm>
            <a:off x="-99977" y="0"/>
            <a:ext cx="6653177" cy="10477500"/>
          </a:xfrm>
          <a:custGeom>
            <a:avLst/>
            <a:gdLst/>
            <a:ahLst/>
            <a:cxnLst/>
            <a:rect l="l" t="t" r="r" b="b"/>
            <a:pathLst>
              <a:path w="812800" h="270933">
                <a:moveTo>
                  <a:pt x="0" y="0"/>
                </a:moveTo>
                <a:lnTo>
                  <a:pt x="812800" y="0"/>
                </a:lnTo>
                <a:lnTo>
                  <a:pt x="812800" y="270933"/>
                </a:lnTo>
                <a:lnTo>
                  <a:pt x="0" y="270933"/>
                </a:lnTo>
                <a:close/>
              </a:path>
            </a:pathLst>
          </a:custGeom>
          <a:solidFill>
            <a:srgbClr val="FEA302"/>
          </a:solidFill>
        </p:spPr>
        <p:txBody>
          <a:bodyPr/>
          <a:lstStyle/>
          <a:p>
            <a:endParaRPr lang="ca-E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93396" y="4200173"/>
            <a:ext cx="7240014" cy="129778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a-ES" altLang="ca-ES" sz="66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Requisits mobilitat Erasmus +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140037" y="972276"/>
            <a:ext cx="10108408" cy="8532948"/>
          </a:xfrm>
          <a:ln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ca-ES" altLang="es-ES" sz="3000" dirty="0"/>
              <a:t>Tenir nacionalitat d'algun país membre de la UE o país participant en el programa, o bé un permís vàlid per residir a Espanya durant el període de realització de la mobilitat.</a:t>
            </a:r>
          </a:p>
          <a:p>
            <a:pPr algn="just">
              <a:spcBef>
                <a:spcPts val="0"/>
              </a:spcBef>
            </a:pPr>
            <a:r>
              <a:rPr lang="ca-ES" altLang="es-ES" sz="3000" dirty="0"/>
              <a:t>Estar matriculat a la UdG d'un estudi de </a:t>
            </a:r>
            <a:r>
              <a:rPr lang="ca-ES" altLang="es-ES" sz="3000" b="1" dirty="0"/>
              <a:t>grau, màster o doctorat </a:t>
            </a:r>
            <a:r>
              <a:rPr lang="ca-ES" altLang="es-ES" sz="3000" dirty="0"/>
              <a:t>en fer la sol·licitud i la mobilitat.</a:t>
            </a:r>
          </a:p>
          <a:p>
            <a:pPr algn="just">
              <a:spcBef>
                <a:spcPts val="3600"/>
              </a:spcBef>
              <a:spcAft>
                <a:spcPts val="5400"/>
              </a:spcAft>
            </a:pPr>
            <a:r>
              <a:rPr lang="ca-ES" altLang="es-ES" sz="3000" b="1" u="sng" dirty="0"/>
              <a:t>Tenir acreditat el nivell de tercera llengua B2.1</a:t>
            </a:r>
            <a:r>
              <a:rPr lang="ca-ES" altLang="es-ES" sz="3000" b="1" dirty="0"/>
              <a:t> 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endParaRPr lang="ca-ES" altLang="es-ES" sz="3000" dirty="0"/>
          </a:p>
          <a:p>
            <a:pPr algn="just">
              <a:spcBef>
                <a:spcPts val="0"/>
              </a:spcBef>
            </a:pPr>
            <a:r>
              <a:rPr lang="ca-ES" altLang="es-ES" sz="3000" dirty="0"/>
              <a:t>Demostrar la competència lingüística necessària en la llengua que es vincula a cada plaça. Presentar el certificat oficial de llengua a la Secretaria Acadèmica de la FEP (original + fotocòpia) abans que finalitzi el període de sol·licitud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ca-ES" altLang="es-ES" sz="3000" dirty="0"/>
              <a:t>Certificacions del servei de llengües modernes de la UdG: </a:t>
            </a:r>
          </a:p>
          <a:p>
            <a:pPr marL="0" indent="0" algn="ctr">
              <a:spcBef>
                <a:spcPts val="900"/>
              </a:spcBef>
              <a:spcAft>
                <a:spcPts val="900"/>
              </a:spcAft>
              <a:buNone/>
            </a:pPr>
            <a:r>
              <a:rPr lang="ca-ES" altLang="es-ES" sz="3000" b="1" dirty="0">
                <a:sym typeface="Wingdings" panose="05000000000000000000" pitchFamily="2" charset="2"/>
              </a:rPr>
              <a:t>P</a:t>
            </a:r>
            <a:r>
              <a:rPr lang="ca-ES" altLang="es-ES" sz="3000" b="1" dirty="0"/>
              <a:t>rova de nivell  anglès el 12 de desembre </a:t>
            </a:r>
          </a:p>
          <a:p>
            <a:pPr marL="0" indent="0" algn="ctr">
              <a:spcBef>
                <a:spcPts val="900"/>
              </a:spcBef>
              <a:spcAft>
                <a:spcPts val="900"/>
              </a:spcAft>
              <a:buNone/>
            </a:pPr>
            <a:r>
              <a:rPr lang="ca-ES" altLang="es-ES" sz="2000" b="1" dirty="0"/>
              <a:t>(inscripcions fins al 23 de novembre de 2025)</a:t>
            </a:r>
            <a:r>
              <a:rPr lang="ca-ES" altLang="es-ES" sz="2000" b="1" dirty="0">
                <a:solidFill>
                  <a:srgbClr val="FF3300"/>
                </a:solidFill>
              </a:rPr>
              <a:t> </a:t>
            </a:r>
          </a:p>
          <a:p>
            <a:pPr marL="0" indent="0" algn="ctr">
              <a:spcBef>
                <a:spcPts val="900"/>
              </a:spcBef>
              <a:spcAft>
                <a:spcPts val="900"/>
              </a:spcAft>
              <a:buNone/>
            </a:pPr>
            <a:r>
              <a:rPr lang="ca-ES" altLang="es-ES" sz="2500" b="1" dirty="0" err="1">
                <a:hlinkClick r:id="rId2"/>
              </a:rPr>
              <a:t>https</a:t>
            </a:r>
            <a:r>
              <a:rPr lang="ca-ES" altLang="es-ES" sz="2500" b="1" dirty="0">
                <a:hlinkClick r:id="rId2"/>
              </a:rPr>
              <a:t>://</a:t>
            </a:r>
            <a:r>
              <a:rPr lang="ca-ES" altLang="es-ES" sz="2500" b="1" dirty="0" err="1">
                <a:hlinkClick r:id="rId2"/>
              </a:rPr>
              <a:t>www.udg.edu</a:t>
            </a:r>
            <a:r>
              <a:rPr lang="ca-ES" altLang="es-ES" sz="2500" b="1" dirty="0">
                <a:hlinkClick r:id="rId2"/>
              </a:rPr>
              <a:t>/ca/</a:t>
            </a:r>
            <a:r>
              <a:rPr lang="ca-ES" altLang="es-ES" sz="2500" b="1" dirty="0" err="1">
                <a:hlinkClick r:id="rId2"/>
              </a:rPr>
              <a:t>slm</a:t>
            </a:r>
            <a:r>
              <a:rPr lang="ca-ES" altLang="es-ES" sz="2500" b="1" dirty="0">
                <a:hlinkClick r:id="rId2"/>
              </a:rPr>
              <a:t>/cursos-i-</a:t>
            </a:r>
            <a:r>
              <a:rPr lang="ca-ES" altLang="es-ES" sz="2500" b="1" dirty="0" err="1">
                <a:hlinkClick r:id="rId2"/>
              </a:rPr>
              <a:t>examens</a:t>
            </a:r>
            <a:r>
              <a:rPr lang="ca-ES" altLang="es-ES" sz="2500" b="1" dirty="0">
                <a:hlinkClick r:id="rId2"/>
              </a:rPr>
              <a:t>/</a:t>
            </a:r>
            <a:r>
              <a:rPr lang="ca-ES" altLang="es-ES" sz="2500" b="1" dirty="0" err="1">
                <a:hlinkClick r:id="rId2"/>
              </a:rPr>
              <a:t>examens</a:t>
            </a:r>
            <a:r>
              <a:rPr lang="ca-ES" altLang="es-ES" sz="2500" b="1" dirty="0">
                <a:hlinkClick r:id="rId2"/>
              </a:rPr>
              <a:t>-oficials-i-tallers-de-</a:t>
            </a:r>
            <a:r>
              <a:rPr lang="ca-ES" altLang="es-ES" sz="2500" b="1" dirty="0" err="1">
                <a:hlinkClick r:id="rId2"/>
              </a:rPr>
              <a:t>preparacio</a:t>
            </a:r>
            <a:endParaRPr lang="ca-ES" altLang="es-ES" sz="2500" b="1" dirty="0"/>
          </a:p>
          <a:p>
            <a:pPr marL="0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ca-ES" altLang="es-ES" sz="25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782800" y="3009900"/>
            <a:ext cx="2176128" cy="205222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-ES" altLang="es-ES" sz="3150" b="1" dirty="0">
                <a:solidFill>
                  <a:schemeClr val="accent6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­­</a:t>
            </a:r>
            <a:r>
              <a:rPr lang="ca-ES" altLang="es-ES" sz="3150" b="1" dirty="0">
                <a:solidFill>
                  <a:schemeClr val="accent6">
                    <a:lumMod val="75000"/>
                  </a:schemeClr>
                </a:solidFill>
              </a:rPr>
              <a:t>- Anglès,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-ES" altLang="es-ES" sz="3150" b="1" dirty="0">
                <a:solidFill>
                  <a:schemeClr val="accent6">
                    <a:lumMod val="75000"/>
                  </a:schemeClr>
                </a:solidFill>
              </a:rPr>
              <a:t>- Francès,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-ES" altLang="es-ES" sz="3150" b="1" dirty="0">
                <a:solidFill>
                  <a:schemeClr val="accent6">
                    <a:lumMod val="75000"/>
                  </a:schemeClr>
                </a:solidFill>
              </a:rPr>
              <a:t>- Italià o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-ES" altLang="es-ES" sz="3150" b="1" dirty="0">
                <a:solidFill>
                  <a:schemeClr val="accent6">
                    <a:lumMod val="75000"/>
                  </a:schemeClr>
                </a:solidFill>
              </a:rPr>
              <a:t>- Alemany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idor de contingut 2"/>
          <p:cNvSpPr>
            <a:spLocks noGrp="1"/>
          </p:cNvSpPr>
          <p:nvPr>
            <p:ph idx="1"/>
          </p:nvPr>
        </p:nvSpPr>
        <p:spPr>
          <a:xfrm>
            <a:off x="6851100" y="1447448"/>
            <a:ext cx="11125200" cy="8101013"/>
          </a:xfrm>
          <a:ln>
            <a:noFill/>
          </a:ln>
        </p:spPr>
        <p:txBody>
          <a:bodyPr rtlCol="0">
            <a:normAutofit fontScale="92500" lnSpcReduction="10000"/>
          </a:bodyPr>
          <a:lstStyle/>
          <a:p>
            <a:pPr algn="just">
              <a:defRPr/>
            </a:pPr>
            <a:r>
              <a:rPr lang="ca-ES" altLang="es-ES" sz="3600" dirty="0"/>
              <a:t>Tenir </a:t>
            </a:r>
            <a:r>
              <a:rPr lang="ca-ES" altLang="es-ES" sz="3600" b="1" dirty="0"/>
              <a:t>superats 60 ECTS </a:t>
            </a:r>
            <a:r>
              <a:rPr lang="ca-ES" altLang="es-ES" sz="3600" dirty="0"/>
              <a:t>en el cas d’estudiants de GRAU en el moment de la convocatòria. En el cas dels estudiants de MÀSTER no cal tenir crèdits superats en el màster, només estar-hi preinscrit.</a:t>
            </a:r>
          </a:p>
          <a:p>
            <a:pPr marL="0" indent="0" algn="just">
              <a:spcBef>
                <a:spcPts val="900"/>
              </a:spcBef>
              <a:spcAft>
                <a:spcPts val="900"/>
              </a:spcAft>
              <a:buNone/>
              <a:defRPr/>
            </a:pPr>
            <a:r>
              <a:rPr lang="ca-ES" altLang="es-ES" sz="3600" dirty="0"/>
              <a:t>   Cal matricular (acords d’estudi mobilitat): </a:t>
            </a:r>
          </a:p>
          <a:p>
            <a:pPr lvl="1" algn="just">
              <a:spcBef>
                <a:spcPts val="900"/>
              </a:spcBef>
              <a:spcAft>
                <a:spcPts val="900"/>
              </a:spcAft>
              <a:defRPr/>
            </a:pPr>
            <a:r>
              <a:rPr lang="ca-ES" altLang="es-ES" sz="3000" dirty="0"/>
              <a:t>Fins a 6 mesos d’estada:    </a:t>
            </a:r>
            <a:r>
              <a:rPr lang="ca-ES" altLang="es-ES" sz="3000" b="1" dirty="0"/>
              <a:t>mínim 15 crèdits</a:t>
            </a:r>
          </a:p>
          <a:p>
            <a:pPr lvl="1" algn="just">
              <a:spcBef>
                <a:spcPts val="900"/>
              </a:spcBef>
              <a:spcAft>
                <a:spcPts val="900"/>
              </a:spcAft>
              <a:defRPr/>
            </a:pPr>
            <a:r>
              <a:rPr lang="ca-ES" altLang="es-ES" sz="3000" dirty="0"/>
              <a:t>Fins a 12 mesos d’estada:  </a:t>
            </a:r>
            <a:r>
              <a:rPr lang="ca-ES" altLang="es-ES" sz="3000" b="1" dirty="0"/>
              <a:t>mínim 30 crèdits</a:t>
            </a:r>
          </a:p>
          <a:p>
            <a:pPr marL="0" indent="0" algn="just">
              <a:spcBef>
                <a:spcPts val="1350"/>
              </a:spcBef>
              <a:spcAft>
                <a:spcPts val="1350"/>
              </a:spcAft>
              <a:buNone/>
              <a:defRPr/>
            </a:pPr>
            <a:r>
              <a:rPr lang="ca-ES" altLang="es-ES" sz="3300" spc="-105" dirty="0"/>
              <a:t>	(Només es tindran en compte els crèdits que consten a l’</a:t>
            </a:r>
            <a:r>
              <a:rPr lang="ca-ES" altLang="es-ES" sz="3300" b="1" spc="-105" dirty="0"/>
              <a:t>Acord 	d’Estudis</a:t>
            </a:r>
            <a:r>
              <a:rPr lang="ca-ES" altLang="es-ES" sz="3300" spc="-105" dirty="0"/>
              <a:t>, i NO els crèdits que puguin correspondre 	posteriorment per “reconeixement acadèmic”)</a:t>
            </a:r>
          </a:p>
          <a:p>
            <a:pPr algn="just">
              <a:defRPr/>
            </a:pPr>
            <a:r>
              <a:rPr lang="ca-ES" altLang="es-ES" sz="3600" dirty="0"/>
              <a:t>No serà possible cursar en Programes de Mobilitat i/o d’intercanvi internacionals més del 25% dels crèdits requerits per obtenir el títol de GRAU ni del 50% en estudis de MÀSTER, amb independència de la durada de cadascuna de les activitats realitzades.</a:t>
            </a:r>
          </a:p>
          <a:p>
            <a:pPr>
              <a:defRPr/>
            </a:pPr>
            <a:endParaRPr lang="ca-ES" altLang="es-ES" dirty="0"/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77DA9-ABC9-4070-AEFF-082CCE7B09D6}" type="slidenum">
              <a:rPr lang="ca-ES" altLang="es-ES" smtClean="0"/>
              <a:pPr>
                <a:defRPr/>
              </a:pPr>
              <a:t>16</a:t>
            </a:fld>
            <a:endParaRPr lang="ca-ES" altLang="es-ES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032B3541-59AD-DEBB-2FA4-0BA63DFDB29F}"/>
              </a:ext>
            </a:extLst>
          </p:cNvPr>
          <p:cNvSpPr/>
          <p:nvPr/>
        </p:nvSpPr>
        <p:spPr>
          <a:xfrm>
            <a:off x="-99977" y="0"/>
            <a:ext cx="6653177" cy="10477500"/>
          </a:xfrm>
          <a:custGeom>
            <a:avLst/>
            <a:gdLst/>
            <a:ahLst/>
            <a:cxnLst/>
            <a:rect l="l" t="t" r="r" b="b"/>
            <a:pathLst>
              <a:path w="812800" h="270933">
                <a:moveTo>
                  <a:pt x="0" y="0"/>
                </a:moveTo>
                <a:lnTo>
                  <a:pt x="812800" y="0"/>
                </a:lnTo>
                <a:lnTo>
                  <a:pt x="812800" y="270933"/>
                </a:lnTo>
                <a:lnTo>
                  <a:pt x="0" y="270933"/>
                </a:lnTo>
                <a:close/>
              </a:path>
            </a:pathLst>
          </a:custGeom>
          <a:solidFill>
            <a:srgbClr val="FEA302"/>
          </a:solidFill>
        </p:spPr>
        <p:txBody>
          <a:bodyPr/>
          <a:lstStyle/>
          <a:p>
            <a:endParaRPr lang="ca-E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4B5B178-F172-A8B5-184B-E2A5C1F9D603}"/>
              </a:ext>
            </a:extLst>
          </p:cNvPr>
          <p:cNvSpPr txBox="1">
            <a:spLocks noChangeArrowheads="1"/>
          </p:cNvSpPr>
          <p:nvPr/>
        </p:nvSpPr>
        <p:spPr>
          <a:xfrm>
            <a:off x="-393396" y="4200173"/>
            <a:ext cx="7240014" cy="1297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a-ES" altLang="ca-ES" sz="66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Requisits mobilitat Erasmus +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3718" y="656086"/>
            <a:ext cx="12344400" cy="129540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a-ES" altLang="ca-ES" sz="73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Ajuts econòmics Erasmus +</a:t>
            </a:r>
            <a:r>
              <a:rPr lang="ca-ES" altLang="ca-ES" sz="7200" u="sng" dirty="0">
                <a:solidFill>
                  <a:srgbClr val="002060"/>
                </a:solidFill>
                <a:latin typeface="Georgia Pro Black" panose="02040A02050405020203" pitchFamily="18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ca-ES" altLang="ca-ES" sz="7200" u="sng" dirty="0">
              <a:solidFill>
                <a:srgbClr val="002060"/>
              </a:solidFill>
              <a:latin typeface="Georgia Pro Black" panose="02040A02050405020203" pitchFamily="18" charset="0"/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237938" y="1978348"/>
            <a:ext cx="13392462" cy="971550"/>
          </a:xfrm>
        </p:spPr>
        <p:txBody>
          <a:bodyPr rtlCol="0"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ca-ES" altLang="es-ES" sz="3000" b="1" dirty="0"/>
              <a:t>L’import depèn del nivell de vida del país d’estada. Suïssa no participa, té ajuts propis. IMPORTS 2025-26 (i previstos curs 2026/27)</a:t>
            </a:r>
          </a:p>
        </p:txBody>
      </p:sp>
      <p:graphicFrame>
        <p:nvGraphicFramePr>
          <p:cNvPr id="5" name="Tau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246373"/>
              </p:ext>
            </p:extLst>
          </p:nvPr>
        </p:nvGraphicFramePr>
        <p:xfrm>
          <a:off x="1219200" y="2949898"/>
          <a:ext cx="13132917" cy="5633007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40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7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5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7125"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GRUP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Països participants amb nivell de vida ALT</a:t>
                      </a:r>
                      <a:endParaRPr kumimoji="0" lang="ca-ES" alt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77" marR="137177" marT="68588" marB="68588" horzOverflow="overflow"/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400" b="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Alemanya, Àustria, Bèlgica, Dinamarca, Finlàndia, França, Irlanda, Islàndia, Itàlia, Liechtenstein, Luxemburg, Països Baixos, Noruega i Suècia</a:t>
                      </a:r>
                      <a:r>
                        <a:rPr lang="ca-ES" sz="2700" b="0" kern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kumimoji="0" lang="ca-ES" alt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77" marR="137177" marT="68588" marB="68588" horzOverflow="overflow"/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SEPIE:  350€/mes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+Menys oportunitats*: 250€/mes</a:t>
                      </a:r>
                      <a:endParaRPr kumimoji="0" lang="ca-ES" alt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77" marR="137177" marT="68588" marB="6858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9494"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GRUP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Països participants amb nivell de vida MITJÀ</a:t>
                      </a:r>
                      <a:endParaRPr kumimoji="0" lang="ca-ES" alt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77" marR="137177" marT="68588" marB="68588" horzOverflow="overflow"/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ca-ES" sz="2400" b="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a-ES" sz="2400" b="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Eslovàquia, Eslovènia, Estònia, Grècia, Letònia, Malta i Portugal</a:t>
                      </a:r>
                    </a:p>
                  </a:txBody>
                  <a:tcPr marL="137177" marR="137177" marT="68588" marB="68588" horzOverflow="overflow"/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SEPIE:  300€/mes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+Menys oportunitats*: 250€/mes</a:t>
                      </a:r>
                      <a:endParaRPr kumimoji="0" lang="ca-ES" alt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77" marR="137177" marT="68588" marB="6858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055"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GRUP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Països participants amb nivell de vida BAIX</a:t>
                      </a:r>
                      <a:endParaRPr kumimoji="0" lang="ca-ES" alt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77" marR="137177" marT="68588" marB="68588" horzOverflow="overflow"/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2400" b="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400" b="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Bulgària, Croàcia, Hongria, Lituània, Macedònia del Nord, Polònia, Romania, Sèrbia i Turquia</a:t>
                      </a:r>
                    </a:p>
                  </a:txBody>
                  <a:tcPr marL="137177" marR="137177" marT="68588" marB="68588" horzOverflow="overflow"/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SEPIE:  250€/mes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+Menys oportunitats*: 250€/mes</a:t>
                      </a:r>
                      <a:endParaRPr kumimoji="0" lang="ca-ES" alt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77" marR="137177" marT="68588" marB="6858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8944143"/>
            <a:ext cx="14931224" cy="66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ca-ES" altLang="es-ES" sz="3000" b="1" i="1" kern="0" dirty="0"/>
              <a:t>Altres ajuts possibles: Beca MOBINT AGAUR </a:t>
            </a:r>
            <a:r>
              <a:rPr lang="ca-ES" altLang="es-ES" sz="2700" b="1" i="1" kern="0" dirty="0"/>
              <a:t>(Generalitat de Catalunya) i Beca Santander Erasmus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6800" y="8582905"/>
            <a:ext cx="17678400" cy="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ca-ES" sz="2100" b="1" spc="-30" dirty="0"/>
              <a:t>  *MENYS OPORTUNITATS: +250€/mes (discapacitat 33% o més, becari </a:t>
            </a:r>
            <a:r>
              <a:rPr lang="ca-ES" sz="2100" b="1" spc="-30" dirty="0" err="1"/>
              <a:t>MECD</a:t>
            </a:r>
            <a:r>
              <a:rPr lang="ca-ES" sz="2100" b="1" spc="-30" dirty="0"/>
              <a:t> curs anterior)</a:t>
            </a:r>
          </a:p>
          <a:p>
            <a:pPr marL="0" indent="0">
              <a:buNone/>
              <a:defRPr/>
            </a:pPr>
            <a:endParaRPr lang="ca-ES" altLang="es-ES" sz="2700" b="1" i="1" kern="0" dirty="0"/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763F6CC3-3B4F-2DF7-F722-DF9DC3D6076F}"/>
              </a:ext>
            </a:extLst>
          </p:cNvPr>
          <p:cNvSpPr/>
          <p:nvPr/>
        </p:nvSpPr>
        <p:spPr>
          <a:xfrm>
            <a:off x="15201900" y="0"/>
            <a:ext cx="3086100" cy="1028700"/>
          </a:xfrm>
          <a:custGeom>
            <a:avLst/>
            <a:gdLst/>
            <a:ahLst/>
            <a:cxnLst/>
            <a:rect l="l" t="t" r="r" b="b"/>
            <a:pathLst>
              <a:path w="812800" h="270933">
                <a:moveTo>
                  <a:pt x="0" y="0"/>
                </a:moveTo>
                <a:lnTo>
                  <a:pt x="812800" y="0"/>
                </a:lnTo>
                <a:lnTo>
                  <a:pt x="812800" y="270933"/>
                </a:lnTo>
                <a:lnTo>
                  <a:pt x="0" y="270933"/>
                </a:lnTo>
                <a:close/>
              </a:path>
            </a:pathLst>
          </a:custGeom>
          <a:solidFill>
            <a:srgbClr val="FEA302"/>
          </a:solid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13944600" cy="140255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a-ES" altLang="ca-ES" sz="66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Ajuts econòmics Erasmus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12286" y="2552700"/>
            <a:ext cx="6198114" cy="8748972"/>
          </a:xfrm>
          <a:ln>
            <a:noFill/>
          </a:ln>
        </p:spPr>
        <p:txBody>
          <a:bodyPr rtlCol="0">
            <a:noAutofit/>
          </a:bodyPr>
          <a:lstStyle/>
          <a:p>
            <a:pPr marL="0" indent="0" algn="just">
              <a:buNone/>
              <a:defRPr/>
            </a:pPr>
            <a:r>
              <a:rPr lang="ca-ES" altLang="es-ES" sz="3150" dirty="0"/>
              <a:t>Els </a:t>
            </a:r>
            <a:r>
              <a:rPr lang="ca-ES" altLang="es-ES" sz="3150" b="1" dirty="0"/>
              <a:t>pagaments</a:t>
            </a:r>
            <a:r>
              <a:rPr lang="ca-ES" altLang="es-ES" sz="3150" dirty="0"/>
              <a:t> de l'ajut Erasmus es tramitaran sempre i quan s'hagi rebut un </a:t>
            </a:r>
            <a:r>
              <a:rPr lang="ca-ES" altLang="es-ES" sz="3150" b="1" dirty="0"/>
              <a:t>justificant d'incorporació a la universitat de destí</a:t>
            </a:r>
            <a:r>
              <a:rPr lang="ca-ES" altLang="es-ES" sz="3150" dirty="0"/>
              <a:t>, amb el següent procediment:</a:t>
            </a:r>
          </a:p>
          <a:p>
            <a:pPr algn="just">
              <a:defRPr/>
            </a:pPr>
            <a:r>
              <a:rPr lang="ca-ES" altLang="es-ES" sz="3150" dirty="0"/>
              <a:t>Durant el mes de partida (octubre o febrer), quan la Universitat ja disposi dels fons europeus i estatals per a aquest efecte:</a:t>
            </a:r>
            <a:r>
              <a:rPr lang="ca-ES" altLang="es-ES" sz="3150" b="1" dirty="0"/>
              <a:t> el 70% del total de l'ajut. </a:t>
            </a:r>
            <a:endParaRPr lang="ca-ES" altLang="es-ES" sz="3150" dirty="0"/>
          </a:p>
          <a:p>
            <a:pPr algn="just">
              <a:defRPr/>
            </a:pPr>
            <a:r>
              <a:rPr lang="ca-ES" altLang="es-ES" sz="3150" dirty="0"/>
              <a:t>En tornar, presentant el certificat d'estada degudament emplenat i signat, e</a:t>
            </a:r>
            <a:r>
              <a:rPr lang="ca-ES" altLang="es-ES" sz="3150" b="1" dirty="0"/>
              <a:t>l 30% restant de l'ajut.</a:t>
            </a:r>
            <a:endParaRPr lang="ca-ES" altLang="es-ES" sz="315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B643999-4C22-2243-AB20-1FC771BD489B}"/>
              </a:ext>
            </a:extLst>
          </p:cNvPr>
          <p:cNvSpPr txBox="1">
            <a:spLocks noChangeArrowheads="1"/>
          </p:cNvSpPr>
          <p:nvPr/>
        </p:nvSpPr>
        <p:spPr>
          <a:xfrm>
            <a:off x="7772400" y="2552700"/>
            <a:ext cx="9296400" cy="6629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defRPr/>
            </a:pPr>
            <a:endParaRPr lang="ca-ES" altLang="es-ES" sz="3150" dirty="0"/>
          </a:p>
          <a:p>
            <a:pPr algn="just">
              <a:defRPr/>
            </a:pPr>
            <a:r>
              <a:rPr lang="ca-ES" altLang="es-ES" sz="3150" dirty="0" err="1"/>
              <a:t>L’estudiantat</a:t>
            </a:r>
            <a:r>
              <a:rPr lang="ca-ES" altLang="es-ES" sz="3150" dirty="0"/>
              <a:t> als quals els correspongui l'ajut del MECD, el rebran un cop aquest organisme ens notifiqui la llista dels beneficiaris.</a:t>
            </a:r>
          </a:p>
          <a:p>
            <a:pPr algn="just">
              <a:defRPr/>
            </a:pPr>
            <a:r>
              <a:rPr lang="ca-ES" altLang="es-ES" sz="3150" dirty="0"/>
              <a:t>Els pagaments es fan per </a:t>
            </a:r>
            <a:r>
              <a:rPr lang="ca-ES" altLang="es-ES" sz="3150" b="1" dirty="0"/>
              <a:t>mesos sencers d'estada</a:t>
            </a:r>
            <a:r>
              <a:rPr lang="ca-ES" altLang="es-ES" sz="3150" dirty="0"/>
              <a:t>. En el supòsit que l’estudiant no compleixi el mínim d'estada previst a la plaça que li ha estat atorgada, haurà de retornar a la Universitat la quantitat que hagi rebut de més.</a:t>
            </a:r>
          </a:p>
          <a:p>
            <a:pPr algn="just">
              <a:defRPr/>
            </a:pPr>
            <a:r>
              <a:rPr lang="ca-ES" altLang="es-ES" sz="3150" dirty="0"/>
              <a:t>La percepció de beques Erasmus </a:t>
            </a:r>
            <a:r>
              <a:rPr lang="ca-ES" altLang="es-ES" sz="3150" b="1" dirty="0"/>
              <a:t>no s'ha de declarar </a:t>
            </a:r>
            <a:r>
              <a:rPr lang="ca-ES" altLang="es-ES" sz="3150" dirty="0"/>
              <a:t>a efectes de la declaració de renda.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11352" y="723900"/>
            <a:ext cx="14020800" cy="950118"/>
          </a:xfrm>
          <a:ln>
            <a:noFill/>
          </a:ln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ca-ES" altLang="ca-ES" sz="5400" dirty="0">
                <a:solidFill>
                  <a:srgbClr val="002060"/>
                </a:solidFill>
                <a:latin typeface="Georgia Pro Black" panose="02040A02050405020203" pitchFamily="18" charset="0"/>
              </a:rPr>
              <a:t> </a:t>
            </a:r>
            <a:r>
              <a:rPr lang="ca-ES" altLang="ca-ES" sz="73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Sol·licitar una plaça Erasmus +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F2DE238-F0D5-48C2-E6C8-2DDC151DEE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667362"/>
              </p:ext>
            </p:extLst>
          </p:nvPr>
        </p:nvGraphicFramePr>
        <p:xfrm>
          <a:off x="2057400" y="2247900"/>
          <a:ext cx="15274752" cy="7608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D8537BB-DEBB-8C5B-9C4F-42C43B133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975" y="2738438"/>
            <a:ext cx="5266953" cy="4708981"/>
          </a:xfrm>
          <a:solidFill>
            <a:srgbClr val="FFE181"/>
          </a:solidFill>
        </p:spPr>
        <p:txBody>
          <a:bodyPr/>
          <a:lstStyle/>
          <a:p>
            <a:pPr marL="0" indent="0">
              <a:buNone/>
            </a:pPr>
            <a:r>
              <a:rPr lang="ca-ES" altLang="es-ES" sz="4200" b="1" dirty="0">
                <a:latin typeface="Playfair Display" panose="00000500000000000000" pitchFamily="2" charset="0"/>
                <a:ea typeface="Open Sans 1" panose="020B0604020202020204" charset="0"/>
                <a:cs typeface="Open Sans 1" panose="020B0604020202020204" charset="0"/>
              </a:rPr>
              <a:t>Assignatures:</a:t>
            </a:r>
          </a:p>
          <a:p>
            <a:pPr marL="0" indent="0">
              <a:buNone/>
            </a:pPr>
            <a:endParaRPr lang="ca-ES" altLang="es-ES" sz="4200" b="1" dirty="0">
              <a:solidFill>
                <a:srgbClr val="002060"/>
              </a:solidFill>
              <a:latin typeface="Playfair Display" panose="00000500000000000000" pitchFamily="2" charset="0"/>
              <a:ea typeface="Open Sans 1" panose="020B0604020202020204" charset="0"/>
              <a:cs typeface="Open Sans 1" panose="020B0604020202020204" charset="0"/>
            </a:endParaRPr>
          </a:p>
          <a:p>
            <a:r>
              <a:rPr lang="ca-ES" altLang="es-ES" sz="3600" b="1" dirty="0">
                <a:latin typeface="Playfair Display" panose="00000500000000000000" pitchFamily="2" charset="0"/>
                <a:ea typeface="Open Sans 1" panose="020B0604020202020204" charset="0"/>
                <a:cs typeface="Open Sans 1" panose="020B0604020202020204" charset="0"/>
              </a:rPr>
              <a:t>SICUE</a:t>
            </a:r>
          </a:p>
          <a:p>
            <a:r>
              <a:rPr lang="ca-ES" altLang="es-ES" sz="3600" b="1" dirty="0">
                <a:latin typeface="Playfair Display" panose="00000500000000000000" pitchFamily="2" charset="0"/>
                <a:ea typeface="Open Sans 1" panose="020B0604020202020204" charset="0"/>
                <a:cs typeface="Open Sans 1" panose="020B0604020202020204" charset="0"/>
              </a:rPr>
              <a:t>ERASMUS +</a:t>
            </a:r>
          </a:p>
          <a:p>
            <a:r>
              <a:rPr lang="ca-ES" altLang="es-ES" sz="3600" b="1" dirty="0">
                <a:latin typeface="Playfair Display" panose="00000500000000000000" pitchFamily="2" charset="0"/>
                <a:ea typeface="Open Sans 1" panose="020B0604020202020204" charset="0"/>
                <a:cs typeface="Open Sans 1" panose="020B0604020202020204" charset="0"/>
              </a:rPr>
              <a:t>PROMETEU</a:t>
            </a:r>
          </a:p>
          <a:p>
            <a:pPr marL="0" indent="0">
              <a:buNone/>
            </a:pPr>
            <a:endParaRPr lang="ca-ES" altLang="es-ES" sz="4200" b="1" dirty="0">
              <a:latin typeface="Playfair Display" panose="00000500000000000000" pitchFamily="2" charset="0"/>
              <a:ea typeface="Open Sans 1" panose="020B0604020202020204" charset="0"/>
              <a:cs typeface="Open Sans 1" panose="020B0604020202020204" charset="0"/>
            </a:endParaRPr>
          </a:p>
          <a:p>
            <a:pPr marL="0" indent="0">
              <a:buNone/>
            </a:pPr>
            <a:endParaRPr lang="ca-ES" altLang="es-ES" sz="4200" b="1" dirty="0">
              <a:latin typeface="Playfair Display" panose="00000500000000000000" pitchFamily="2" charset="0"/>
              <a:ea typeface="Open Sans 1" panose="020B0604020202020204" charset="0"/>
              <a:cs typeface="Open Sans 1" panose="020B0604020202020204" charset="0"/>
            </a:endParaRPr>
          </a:p>
          <a:p>
            <a:endParaRPr lang="ca-ES" altLang="es-ES" sz="4200" b="1" dirty="0">
              <a:latin typeface="Playfair Display" panose="00000500000000000000" pitchFamily="2" charset="0"/>
              <a:ea typeface="Open Sans 1" panose="020B0604020202020204" charset="0"/>
              <a:cs typeface="Open Sans 1" panose="020B0604020202020204" charset="0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07E3D828-0AC4-0AD6-D859-79BB0C7E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380240"/>
            <a:ext cx="8963025" cy="198834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a-ES" altLang="es-ES" sz="59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Diferents tipus de mobilitat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ECF240CA-9A7F-5C84-9988-44378729A6EB}"/>
              </a:ext>
            </a:extLst>
          </p:cNvPr>
          <p:cNvSpPr txBox="1"/>
          <p:nvPr/>
        </p:nvSpPr>
        <p:spPr>
          <a:xfrm>
            <a:off x="4067437" y="7987494"/>
            <a:ext cx="106931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2700" b="1" dirty="0">
                <a:latin typeface="Playfair Display" panose="00000500000000000000" pitchFamily="2" charset="0"/>
              </a:rPr>
              <a:t>L’estudiant s’haurà  de comprometre a realitzar la mobilitat un cop acceptada la plaça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469A6211-F4DE-3ED0-F108-51A167189B37}"/>
              </a:ext>
            </a:extLst>
          </p:cNvPr>
          <p:cNvSpPr txBox="1"/>
          <p:nvPr/>
        </p:nvSpPr>
        <p:spPr>
          <a:xfrm>
            <a:off x="8495928" y="2738438"/>
            <a:ext cx="6048672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a-ES" altLang="es-ES" sz="4200" b="1" dirty="0">
                <a:latin typeface="Playfair Display" panose="00000500000000000000" pitchFamily="2" charset="0"/>
                <a:ea typeface="Open Sans 1" panose="020B0604020202020204" charset="0"/>
                <a:cs typeface="Open Sans 1" panose="020B0604020202020204" charset="0"/>
              </a:rPr>
              <a:t>Pràcticums:</a:t>
            </a:r>
          </a:p>
          <a:p>
            <a:endParaRPr lang="ca-ES" altLang="es-ES" sz="4200" b="1" dirty="0">
              <a:solidFill>
                <a:srgbClr val="002060"/>
              </a:solidFill>
              <a:latin typeface="Playfair Display" panose="00000500000000000000" pitchFamily="2" charset="0"/>
              <a:ea typeface="Open Sans 1" panose="020B0604020202020204" charset="0"/>
              <a:cs typeface="Open Sans 1" panose="020B060402020202020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a-ES" altLang="es-ES" sz="3600" b="1" dirty="0">
                <a:latin typeface="Playfair Display" panose="00000500000000000000" pitchFamily="2" charset="0"/>
                <a:ea typeface="Open Sans 1" panose="020B0604020202020204" charset="0"/>
                <a:cs typeface="Open Sans 1" panose="020B0604020202020204" charset="0"/>
              </a:rPr>
              <a:t>ERASMUS + FOR TRAINEESHIP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a-ES" altLang="es-ES" sz="3600" b="1" dirty="0">
                <a:latin typeface="Playfair Display" panose="00000500000000000000" pitchFamily="2" charset="0"/>
                <a:ea typeface="Open Sans 1" panose="020B0604020202020204" charset="0"/>
                <a:cs typeface="Open Sans 1" panose="020B0604020202020204" charset="0"/>
              </a:rPr>
              <a:t>CONVENIS BILATERALS PER PRÀCTIQUES A L’ESTRANGER</a:t>
            </a:r>
          </a:p>
          <a:p>
            <a:endParaRPr lang="ca-ES" altLang="es-ES" sz="3600" b="1" dirty="0">
              <a:latin typeface="Playfair Display" panose="00000500000000000000" pitchFamily="2" charset="0"/>
              <a:ea typeface="Open Sans 1" panose="020B0604020202020204" charset="0"/>
              <a:cs typeface="Open Sans 1" panose="020B0604020202020204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7EA0078D-3651-89B9-C60F-9E26A69C339F}"/>
              </a:ext>
            </a:extLst>
          </p:cNvPr>
          <p:cNvGrpSpPr/>
          <p:nvPr/>
        </p:nvGrpSpPr>
        <p:grpSpPr>
          <a:xfrm>
            <a:off x="-6927" y="10391"/>
            <a:ext cx="7093527" cy="1988345"/>
            <a:chOff x="0" y="0"/>
            <a:chExt cx="787787" cy="67596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4E1AD6F-4828-C292-423E-B21626A21A4C}"/>
                </a:ext>
              </a:extLst>
            </p:cNvPr>
            <p:cNvSpPr/>
            <p:nvPr/>
          </p:nvSpPr>
          <p:spPr>
            <a:xfrm>
              <a:off x="0" y="0"/>
              <a:ext cx="787787" cy="675966"/>
            </a:xfrm>
            <a:custGeom>
              <a:avLst/>
              <a:gdLst/>
              <a:ahLst/>
              <a:cxnLst/>
              <a:rect l="l" t="t" r="r" b="b"/>
              <a:pathLst>
                <a:path w="787787" h="675966">
                  <a:moveTo>
                    <a:pt x="0" y="0"/>
                  </a:moveTo>
                  <a:lnTo>
                    <a:pt x="787787" y="0"/>
                  </a:lnTo>
                  <a:lnTo>
                    <a:pt x="787787" y="675966"/>
                  </a:lnTo>
                  <a:lnTo>
                    <a:pt x="0" y="675966"/>
                  </a:ln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C6D47FFF-880A-8606-5DC2-EC0376327DB5}"/>
                </a:ext>
              </a:extLst>
            </p:cNvPr>
            <p:cNvSpPr txBox="1"/>
            <p:nvPr/>
          </p:nvSpPr>
          <p:spPr>
            <a:xfrm>
              <a:off x="0" y="-57150"/>
              <a:ext cx="787787" cy="733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5D32A16A-4A4B-DB08-A681-1AAC951FDEA1}"/>
              </a:ext>
            </a:extLst>
          </p:cNvPr>
          <p:cNvGrpSpPr/>
          <p:nvPr/>
        </p:nvGrpSpPr>
        <p:grpSpPr>
          <a:xfrm>
            <a:off x="0" y="9280520"/>
            <a:ext cx="18288000" cy="1028700"/>
            <a:chOff x="0" y="0"/>
            <a:chExt cx="4816593" cy="270933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284C530-2348-129C-76CF-BA658E313301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14DBF1F2-7205-B57D-F141-A204236A611B}"/>
                </a:ext>
              </a:extLst>
            </p:cNvPr>
            <p:cNvSpPr txBox="1"/>
            <p:nvPr/>
          </p:nvSpPr>
          <p:spPr>
            <a:xfrm>
              <a:off x="0" y="-57150"/>
              <a:ext cx="4816593" cy="328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80413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94D35-EBAB-132A-3179-1A740007C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>
            <a:extLst>
              <a:ext uri="{FF2B5EF4-FFF2-40B4-BE49-F238E27FC236}">
                <a16:creationId xmlns:a16="http://schemas.microsoft.com/office/drawing/2014/main" id="{22629DA9-541E-78AE-9E19-CC91C7135F15}"/>
              </a:ext>
            </a:extLst>
          </p:cNvPr>
          <p:cNvSpPr/>
          <p:nvPr/>
        </p:nvSpPr>
        <p:spPr>
          <a:xfrm>
            <a:off x="0" y="0"/>
            <a:ext cx="18288000" cy="10477500"/>
          </a:xfrm>
          <a:custGeom>
            <a:avLst/>
            <a:gdLst/>
            <a:ahLst/>
            <a:cxnLst/>
            <a:rect l="l" t="t" r="r" b="b"/>
            <a:pathLst>
              <a:path w="812800" h="270933">
                <a:moveTo>
                  <a:pt x="0" y="0"/>
                </a:moveTo>
                <a:lnTo>
                  <a:pt x="812800" y="0"/>
                </a:lnTo>
                <a:lnTo>
                  <a:pt x="812800" y="270933"/>
                </a:lnTo>
                <a:lnTo>
                  <a:pt x="0" y="27093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362B1612-D4BC-1830-2A91-4C9347487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3400" y="2120248"/>
            <a:ext cx="9211529" cy="1461002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ca-ES" altLang="ca-ES" sz="66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Adjudicació plaça ERASMUS</a:t>
            </a:r>
          </a:p>
        </p:txBody>
      </p:sp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C4717FD9-9016-BD8B-FC06-172BC76C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73934" y="27432"/>
            <a:ext cx="534924" cy="713232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fld id="{03077DA9-ABC9-4070-AEFF-082CCE7B09D6}" type="slidenum">
              <a:rPr kumimoji="0" lang="ca-ES" alt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a-ES" alt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7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2E5584A-8CA6-1539-C7A9-2E0B77477E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19400" y="4762500"/>
            <a:ext cx="13639800" cy="3085569"/>
          </a:xfrm>
        </p:spPr>
        <p:txBody>
          <a:bodyPr rtlCol="0" anchor="t">
            <a:noAutofit/>
          </a:bodyPr>
          <a:lstStyle/>
          <a:p>
            <a:pPr marL="0" indent="0" algn="ctr">
              <a:buNone/>
              <a:defRPr/>
            </a:pPr>
            <a:r>
              <a:rPr lang="ca-ES" altLang="ca-ES" sz="4000" spc="30" dirty="0"/>
              <a:t>Les places s’adjudiquen fent una priorització en funció de la </a:t>
            </a:r>
            <a:r>
              <a:rPr lang="ca-ES" altLang="ca-ES" sz="4000" b="1" spc="30" dirty="0"/>
              <a:t>nota mitjana d’expedient </a:t>
            </a:r>
            <a:r>
              <a:rPr lang="ca-ES" altLang="ca-ES" sz="4000" spc="30" dirty="0"/>
              <a:t> </a:t>
            </a:r>
          </a:p>
          <a:p>
            <a:pPr marL="0" lvl="1" indent="0" algn="ctr">
              <a:spcBef>
                <a:spcPts val="1800"/>
              </a:spcBef>
              <a:buNone/>
              <a:defRPr/>
            </a:pPr>
            <a:endParaRPr lang="ca-ES" altLang="ca-ES" sz="4000" b="1" spc="30" dirty="0"/>
          </a:p>
          <a:p>
            <a:pPr marL="0" lvl="1" indent="0" algn="ctr">
              <a:spcBef>
                <a:spcPts val="1800"/>
              </a:spcBef>
              <a:buNone/>
              <a:defRPr/>
            </a:pPr>
            <a:r>
              <a:rPr lang="ca-ES" altLang="ca-ES" sz="4000" b="1" spc="30" dirty="0"/>
              <a:t>En el càlcul de la nota mitjana s’utilitzen tots els crèdits QUALIFICATS (superats i suspesos)</a:t>
            </a:r>
          </a:p>
          <a:p>
            <a:pPr marL="0" indent="0" algn="ctr">
              <a:buNone/>
              <a:defRPr/>
            </a:pPr>
            <a:endParaRPr lang="ca-ES" altLang="ca-ES" sz="4000" b="1" dirty="0"/>
          </a:p>
        </p:txBody>
      </p:sp>
      <p:pic>
        <p:nvPicPr>
          <p:cNvPr id="9" name="Gràfic 8" descr="Mathematics outline">
            <a:extLst>
              <a:ext uri="{FF2B5EF4-FFF2-40B4-BE49-F238E27FC236}">
                <a16:creationId xmlns:a16="http://schemas.microsoft.com/office/drawing/2014/main" id="{F4BECBAB-C01B-3FCD-B248-E95807D89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7400" y="6992376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09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5F90733A-72FF-544D-9DB4-5AA4CF4B2348}"/>
              </a:ext>
            </a:extLst>
          </p:cNvPr>
          <p:cNvGrpSpPr/>
          <p:nvPr/>
        </p:nvGrpSpPr>
        <p:grpSpPr>
          <a:xfrm>
            <a:off x="-1991525" y="8665000"/>
            <a:ext cx="20279525" cy="2118103"/>
            <a:chOff x="0" y="-57150"/>
            <a:chExt cx="5341110" cy="328083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4F4CBFC2-FBBA-0AC9-F5BD-2C510BF90840}"/>
                </a:ext>
              </a:extLst>
            </p:cNvPr>
            <p:cNvSpPr/>
            <p:nvPr/>
          </p:nvSpPr>
          <p:spPr>
            <a:xfrm>
              <a:off x="524518" y="-55203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 dirty="0"/>
            </a:p>
          </p:txBody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9FBB7D1F-491E-EEF6-99B8-9CF968B100E5}"/>
                </a:ext>
              </a:extLst>
            </p:cNvPr>
            <p:cNvSpPr txBox="1"/>
            <p:nvPr/>
          </p:nvSpPr>
          <p:spPr>
            <a:xfrm>
              <a:off x="0" y="-57150"/>
              <a:ext cx="4816593" cy="328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9">
            <a:extLst>
              <a:ext uri="{FF2B5EF4-FFF2-40B4-BE49-F238E27FC236}">
                <a16:creationId xmlns:a16="http://schemas.microsoft.com/office/drawing/2014/main" id="{03376420-F0BA-2400-46F5-E6C29074EB80}"/>
              </a:ext>
            </a:extLst>
          </p:cNvPr>
          <p:cNvSpPr/>
          <p:nvPr/>
        </p:nvSpPr>
        <p:spPr>
          <a:xfrm>
            <a:off x="124608" y="8847289"/>
            <a:ext cx="1333500" cy="1292149"/>
          </a:xfrm>
          <a:custGeom>
            <a:avLst/>
            <a:gdLst/>
            <a:ahLst/>
            <a:cxnLst/>
            <a:rect l="l" t="t" r="r" b="b"/>
            <a:pathLst>
              <a:path w="324558" h="324558">
                <a:moveTo>
                  <a:pt x="0" y="0"/>
                </a:moveTo>
                <a:lnTo>
                  <a:pt x="324558" y="0"/>
                </a:lnTo>
                <a:lnTo>
                  <a:pt x="324558" y="324558"/>
                </a:lnTo>
                <a:lnTo>
                  <a:pt x="0" y="3245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218" name="Títol 1"/>
          <p:cNvSpPr>
            <a:spLocks noGrp="1"/>
          </p:cNvSpPr>
          <p:nvPr>
            <p:ph type="title"/>
          </p:nvPr>
        </p:nvSpPr>
        <p:spPr>
          <a:xfrm>
            <a:off x="1595718" y="147562"/>
            <a:ext cx="12344400" cy="17145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ca-ES" altLang="es-ES" sz="60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Tràmits Erasmus +</a:t>
            </a:r>
            <a:endParaRPr lang="ca-ES" altLang="es-ES" sz="6000" b="1" dirty="0">
              <a:solidFill>
                <a:srgbClr val="000000"/>
              </a:solidFill>
              <a:latin typeface="Open Sans 1 Ultra-Bold"/>
              <a:ea typeface="Open Sans 1 Ultra-Bold"/>
              <a:cs typeface="Open Sans 1 Ultra-Bold"/>
            </a:endParaRPr>
          </a:p>
        </p:txBody>
      </p:sp>
      <p:sp>
        <p:nvSpPr>
          <p:cNvPr id="9219" name="Contenidor de contingut 2"/>
          <p:cNvSpPr>
            <a:spLocks noGrp="1"/>
          </p:cNvSpPr>
          <p:nvPr>
            <p:ph idx="1"/>
          </p:nvPr>
        </p:nvSpPr>
        <p:spPr>
          <a:xfrm>
            <a:off x="1295400" y="1409700"/>
            <a:ext cx="16383000" cy="8877300"/>
          </a:xfrm>
          <a:ln>
            <a:noFill/>
          </a:ln>
        </p:spPr>
        <p:txBody>
          <a:bodyPr rtlCol="0"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ca-ES" altLang="es-ES" sz="3900" dirty="0"/>
              <a:t>Els documents necessaris abans de marxar són: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ca-ES" altLang="es-ES" sz="3000" dirty="0"/>
              <a:t>Els estudiants, un cop obtinguda la plaça, han de signar l'</a:t>
            </a:r>
            <a:r>
              <a:rPr lang="ca-ES" altLang="es-ES" sz="3000" b="1" dirty="0"/>
              <a:t>acceptació de plaça</a:t>
            </a:r>
            <a:r>
              <a:rPr lang="ca-ES" altLang="es-ES" sz="3000" dirty="0"/>
              <a:t> (que inclou les condicions de la mobilitat Erasmus) a través de l'aplicació </a:t>
            </a:r>
            <a:r>
              <a:rPr lang="ca-ES" altLang="es-ES" sz="3000" b="1" dirty="0" err="1">
                <a:solidFill>
                  <a:schemeClr val="accent6">
                    <a:lumMod val="75000"/>
                  </a:schemeClr>
                </a:solidFill>
              </a:rPr>
              <a:t>MobOut</a:t>
            </a:r>
            <a:r>
              <a:rPr lang="ca-ES" altLang="es-ES" sz="3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ca-ES" altLang="es-ES" sz="3000" dirty="0" err="1">
                <a:solidFill>
                  <a:schemeClr val="accent6">
                    <a:lumMod val="75000"/>
                  </a:schemeClr>
                </a:solidFill>
                <a:hlinkClick r:id="rId6"/>
              </a:rPr>
              <a:t>https</a:t>
            </a:r>
            <a:r>
              <a:rPr lang="ca-ES" altLang="es-ES" sz="3000" dirty="0">
                <a:solidFill>
                  <a:schemeClr val="accent6">
                    <a:lumMod val="75000"/>
                  </a:schemeClr>
                </a:solidFill>
                <a:hlinkClick r:id="rId6"/>
              </a:rPr>
              <a:t>://</a:t>
            </a:r>
            <a:r>
              <a:rPr lang="ca-ES" altLang="es-ES" sz="3000" dirty="0" err="1">
                <a:solidFill>
                  <a:schemeClr val="accent6">
                    <a:lumMod val="75000"/>
                  </a:schemeClr>
                </a:solidFill>
                <a:hlinkClick r:id="rId6"/>
              </a:rPr>
              <a:t>apps.udg.edu</a:t>
            </a:r>
            <a:r>
              <a:rPr lang="ca-ES" altLang="es-ES" sz="3000" dirty="0">
                <a:solidFill>
                  <a:schemeClr val="accent6">
                    <a:lumMod val="75000"/>
                  </a:schemeClr>
                </a:solidFill>
                <a:hlinkClick r:id="rId6"/>
              </a:rPr>
              <a:t>/Outgoing/</a:t>
            </a:r>
            <a:endParaRPr lang="ca-ES" altLang="es-ES" sz="30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ca-ES" altLang="es-ES" sz="3000" spc="-60" dirty="0"/>
              <a:t>Posteriorment es lliurarà la </a:t>
            </a:r>
            <a:r>
              <a:rPr lang="ca-ES" altLang="es-ES" sz="3000" b="1" spc="-60" dirty="0"/>
              <a:t>credencial de becari/a </a:t>
            </a:r>
            <a:r>
              <a:rPr lang="ca-ES" altLang="es-ES" sz="3000" spc="-60" dirty="0"/>
              <a:t>(acreditació).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ca-ES" altLang="es-ES" sz="3000" dirty="0"/>
              <a:t>Signar el </a:t>
            </a:r>
            <a:r>
              <a:rPr lang="ca-ES" altLang="es-ES" sz="3000" b="1" dirty="0"/>
              <a:t>Conveni de Subvenció Erasmus+ </a:t>
            </a:r>
            <a:r>
              <a:rPr lang="ca-ES" altLang="es-ES" sz="3000" dirty="0"/>
              <a:t>(ajut econòmic)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ca-ES" altLang="es-ES" sz="3000" dirty="0"/>
              <a:t>En tots els casos, cal que </a:t>
            </a:r>
            <a:r>
              <a:rPr lang="ca-ES" altLang="es-ES" sz="3000" b="1" dirty="0"/>
              <a:t>l’Acord d’Estudis </a:t>
            </a:r>
            <a:r>
              <a:rPr lang="ca-ES" altLang="es-ES" sz="3000" dirty="0"/>
              <a:t>(</a:t>
            </a:r>
            <a:r>
              <a:rPr lang="en-US" altLang="es-ES" sz="3000" b="1" i="1" dirty="0">
                <a:solidFill>
                  <a:schemeClr val="accent6">
                    <a:lumMod val="75000"/>
                  </a:schemeClr>
                </a:solidFill>
              </a:rPr>
              <a:t>Learning agreement</a:t>
            </a:r>
            <a:r>
              <a:rPr lang="ca-ES" altLang="es-ES" sz="3000" dirty="0"/>
              <a:t>) (assignatures que es faran en la mobilitat) estigui fet d’acord amb la Coordinació d’Estudis i signat i presentat a la Internacional FEP(despatx 329) </a:t>
            </a:r>
            <a:r>
              <a:rPr lang="ca-ES" altLang="es-ES" sz="3000" b="1" dirty="0"/>
              <a:t>abans de marxar.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ca-ES" altLang="es-ES" sz="3000" dirty="0"/>
              <a:t>Cal haver rebut el </a:t>
            </a:r>
            <a:r>
              <a:rPr lang="ca-ES" altLang="es-ES" sz="3000" b="1" dirty="0"/>
              <a:t>vistiplau de la universitat de destí</a:t>
            </a:r>
            <a:r>
              <a:rPr lang="ca-ES" altLang="es-ES" sz="3000" dirty="0"/>
              <a:t> pel que fa al contingut de l'acord d'estudis. 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ca-ES" altLang="es-ES" sz="3000" dirty="0"/>
              <a:t>Donar-se d’alta a l’</a:t>
            </a:r>
            <a:r>
              <a:rPr lang="ca-ES" altLang="es-ES" sz="3000" b="1" dirty="0"/>
              <a:t>ambaixada</a:t>
            </a:r>
            <a:r>
              <a:rPr lang="ca-ES" altLang="es-ES" sz="3000" dirty="0"/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ca-ES" altLang="es-ES" sz="3000" b="1" dirty="0">
                <a:solidFill>
                  <a:srgbClr val="C00000"/>
                </a:solidFill>
              </a:rPr>
              <a:t>OBLIGATORI</a:t>
            </a:r>
            <a:r>
              <a:rPr lang="ca-ES" altLang="es-ES" sz="3000" dirty="0"/>
              <a:t> tramitar </a:t>
            </a:r>
            <a:r>
              <a:rPr lang="ca-ES" altLang="es-ES" sz="3000" b="1" dirty="0"/>
              <a:t>l’assegurança per mobilitat estudiants </a:t>
            </a:r>
            <a:r>
              <a:rPr lang="ca-ES" altLang="es-ES" sz="3000" dirty="0"/>
              <a:t>UdG </a:t>
            </a:r>
            <a:r>
              <a:rPr lang="ca-ES" altLang="es-ES" sz="3000" dirty="0" err="1">
                <a:hlinkClick r:id="rId7"/>
              </a:rPr>
              <a:t>https</a:t>
            </a:r>
            <a:r>
              <a:rPr lang="ca-ES" altLang="es-ES" sz="3000" dirty="0">
                <a:hlinkClick r:id="rId7"/>
              </a:rPr>
              <a:t>://</a:t>
            </a:r>
            <a:r>
              <a:rPr lang="ca-ES" altLang="es-ES" sz="3000" dirty="0" err="1">
                <a:hlinkClick r:id="rId7"/>
              </a:rPr>
              <a:t>www.udg.edu</a:t>
            </a:r>
            <a:r>
              <a:rPr lang="ca-ES" altLang="es-ES" sz="3000" dirty="0">
                <a:hlinkClick r:id="rId7"/>
              </a:rPr>
              <a:t>/ca/viu/Serveis-universitaris/Assegurances#3</a:t>
            </a:r>
            <a:endParaRPr lang="ca-ES" altLang="es-ES" sz="3000" dirty="0"/>
          </a:p>
          <a:p>
            <a:pPr marL="0" indent="0" algn="just">
              <a:spcBef>
                <a:spcPts val="1350"/>
              </a:spcBef>
              <a:spcAft>
                <a:spcPts val="900"/>
              </a:spcAft>
              <a:buNone/>
              <a:defRPr/>
            </a:pPr>
            <a:endParaRPr lang="ca-ES" altLang="es-ES" sz="3900" dirty="0"/>
          </a:p>
          <a:p>
            <a:pPr marL="0" indent="0" algn="just">
              <a:spcBef>
                <a:spcPts val="1350"/>
              </a:spcBef>
              <a:spcAft>
                <a:spcPts val="900"/>
              </a:spcAft>
              <a:buNone/>
              <a:defRPr/>
            </a:pPr>
            <a:endParaRPr lang="ca-ES" altLang="es-ES" sz="3600" dirty="0"/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467BF489-A1A8-197F-6679-51B1B6DC5498}"/>
              </a:ext>
            </a:extLst>
          </p:cNvPr>
          <p:cNvSpPr/>
          <p:nvPr/>
        </p:nvSpPr>
        <p:spPr>
          <a:xfrm>
            <a:off x="15201900" y="0"/>
            <a:ext cx="3086100" cy="1028700"/>
          </a:xfrm>
          <a:custGeom>
            <a:avLst/>
            <a:gdLst/>
            <a:ahLst/>
            <a:cxnLst/>
            <a:rect l="l" t="t" r="r" b="b"/>
            <a:pathLst>
              <a:path w="812800" h="270933">
                <a:moveTo>
                  <a:pt x="0" y="0"/>
                </a:moveTo>
                <a:lnTo>
                  <a:pt x="812800" y="0"/>
                </a:lnTo>
                <a:lnTo>
                  <a:pt x="812800" y="270933"/>
                </a:lnTo>
                <a:lnTo>
                  <a:pt x="0" y="270933"/>
                </a:lnTo>
                <a:close/>
              </a:path>
            </a:pathLst>
          </a:custGeom>
          <a:solidFill>
            <a:srgbClr val="FEA302"/>
          </a:solidFill>
        </p:spPr>
        <p:txBody>
          <a:bodyPr/>
          <a:lstStyle/>
          <a:p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/>
          <p:cNvSpPr>
            <a:spLocks noGrp="1"/>
          </p:cNvSpPr>
          <p:nvPr>
            <p:ph type="title"/>
          </p:nvPr>
        </p:nvSpPr>
        <p:spPr>
          <a:xfrm>
            <a:off x="2971800" y="289805"/>
            <a:ext cx="12344400" cy="171450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a-ES" altLang="es-ES" sz="60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Tràmits Erasmus</a:t>
            </a:r>
          </a:p>
        </p:txBody>
      </p:sp>
      <p:sp>
        <p:nvSpPr>
          <p:cNvPr id="9219" name="Contenidor de contingut 2"/>
          <p:cNvSpPr>
            <a:spLocks noGrp="1"/>
          </p:cNvSpPr>
          <p:nvPr>
            <p:ph idx="1"/>
          </p:nvPr>
        </p:nvSpPr>
        <p:spPr>
          <a:xfrm>
            <a:off x="1684336" y="8039100"/>
            <a:ext cx="15011823" cy="1484783"/>
          </a:xfrm>
          <a:ln>
            <a:noFill/>
          </a:ln>
        </p:spPr>
        <p:txBody>
          <a:bodyPr rtlCol="0">
            <a:normAutofit fontScale="92500" lnSpcReduction="10000"/>
          </a:bodyPr>
          <a:lstStyle/>
          <a:p>
            <a:pPr marL="0" indent="0" algn="ctr">
              <a:buNone/>
              <a:defRPr/>
            </a:pPr>
            <a:endParaRPr lang="ca-ES" altLang="es-ES" sz="3000" dirty="0"/>
          </a:p>
          <a:p>
            <a:pPr marL="0" indent="0" algn="ctr">
              <a:buNone/>
              <a:defRPr/>
            </a:pPr>
            <a:r>
              <a:rPr lang="ca-ES" altLang="es-ES" sz="3000" dirty="0"/>
              <a:t>El pagament final de l’ajuda econòmica estarà condicionat a la realització i lliurament, </a:t>
            </a:r>
          </a:p>
          <a:p>
            <a:pPr marL="0" indent="0" algn="ctr">
              <a:buNone/>
              <a:defRPr/>
            </a:pPr>
            <a:r>
              <a:rPr lang="ca-ES" altLang="es-ES" sz="3000" dirty="0"/>
              <a:t>si s’escau, de la documentació enumerada.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A3C75D5-BB3C-4931-B9E6-E1417E7F0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981977"/>
              </p:ext>
            </p:extLst>
          </p:nvPr>
        </p:nvGraphicFramePr>
        <p:xfrm>
          <a:off x="2971800" y="1147056"/>
          <a:ext cx="12436896" cy="799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57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52BA97-DBD0-64F8-A1B5-95CC9431F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Título">
            <a:extLst>
              <a:ext uri="{FF2B5EF4-FFF2-40B4-BE49-F238E27FC236}">
                <a16:creationId xmlns:a16="http://schemas.microsoft.com/office/drawing/2014/main" id="{52411D22-CB14-C270-2791-E0A9B1007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9364" y="1147056"/>
            <a:ext cx="11658600" cy="453650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a-ES" altLang="es-ES" sz="89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Programa PROMETEU</a:t>
            </a:r>
            <a:br>
              <a:rPr lang="ca-ES" altLang="es-ES" b="1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</a:br>
            <a:br>
              <a:rPr lang="ca-ES" altLang="es-ES" b="1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</a:br>
            <a:r>
              <a:rPr lang="ca-ES" altLang="es-ES" sz="4800" b="1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hlinkClick r:id="rId2"/>
              </a:rPr>
              <a:t>https://www.udg.edu/ca/internacional/Vols-marxar/Estudiants/Prometeu</a:t>
            </a:r>
            <a:br>
              <a:rPr lang="ca-ES" altLang="es-ES" sz="4800" b="1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</a:br>
            <a:br>
              <a:rPr lang="ca-ES" altLang="es-ES" sz="4800" b="1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</a:br>
            <a:endParaRPr lang="ca-ES" altLang="es-ES" sz="4800" b="1" dirty="0"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F0C48813-4A12-D3E8-8189-830FC7D7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4CDFA-D2AE-45B2-88BF-4B2010A19741}" type="slidenum">
              <a:rPr kumimoji="0" lang="ca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a-ES" alt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C:\Users\u2001724\Desktop\adaptive-images.jpg">
            <a:extLst>
              <a:ext uri="{FF2B5EF4-FFF2-40B4-BE49-F238E27FC236}">
                <a16:creationId xmlns:a16="http://schemas.microsoft.com/office/drawing/2014/main" id="{8D560E19-B23C-D7EB-3D3F-7C0265416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3" y="5683560"/>
            <a:ext cx="18426545" cy="530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635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411957"/>
            <a:ext cx="12344400" cy="127515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a-ES" altLang="ca-ES" sz="60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Programa PROMETEU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2019300"/>
            <a:ext cx="8458200" cy="7344816"/>
          </a:xfrm>
          <a:ln>
            <a:noFill/>
          </a:ln>
        </p:spPr>
        <p:txBody>
          <a:bodyPr rtlCol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None/>
              <a:defRPr/>
            </a:pPr>
            <a:r>
              <a:rPr lang="ca-ES" altLang="es-ES" sz="3600" dirty="0"/>
              <a:t>És un programa de mobilitat d’estudiants per anar a estudiar a universitat de </a:t>
            </a:r>
            <a:r>
              <a:rPr lang="ca-ES" altLang="es-ES" sz="3600" b="1" dirty="0"/>
              <a:t>països de fora de la UE</a:t>
            </a:r>
          </a:p>
          <a:p>
            <a:pPr marL="0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None/>
              <a:defRPr/>
            </a:pPr>
            <a:r>
              <a:rPr lang="ca-ES" altLang="es-ES" sz="3600" b="1" dirty="0"/>
              <a:t>Requisits del programa: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ca-ES" altLang="es-ES" sz="3600" dirty="0"/>
              <a:t>Grau: tenir superats </a:t>
            </a:r>
            <a:r>
              <a:rPr lang="ca-ES" altLang="es-ES" sz="3600" b="1" dirty="0"/>
              <a:t>60 crèdits ECTS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ca-ES" altLang="es-ES" sz="3600" dirty="0"/>
              <a:t>Màster i Doctorat: preinscrits o matriculats</a:t>
            </a:r>
          </a:p>
          <a:p>
            <a:pPr marL="0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None/>
              <a:defRPr/>
            </a:pPr>
            <a:r>
              <a:rPr lang="ca-ES" altLang="es-ES" sz="3600" b="1" dirty="0"/>
              <a:t>LA UdG </a:t>
            </a:r>
            <a:r>
              <a:rPr lang="ca-ES" altLang="es-ES" sz="3600" b="1" dirty="0">
                <a:solidFill>
                  <a:schemeClr val="accent6"/>
                </a:solidFill>
              </a:rPr>
              <a:t>UN MÍNIM </a:t>
            </a:r>
            <a:r>
              <a:rPr lang="ca-ES" altLang="es-ES" sz="3600" b="1" dirty="0" err="1">
                <a:solidFill>
                  <a:schemeClr val="accent6"/>
                </a:solidFill>
              </a:rPr>
              <a:t>B2.1</a:t>
            </a:r>
            <a:r>
              <a:rPr lang="ca-ES" altLang="es-ES" sz="3600" b="1" dirty="0">
                <a:solidFill>
                  <a:schemeClr val="accent6"/>
                </a:solidFill>
              </a:rPr>
              <a:t> </a:t>
            </a:r>
            <a:r>
              <a:rPr lang="ca-ES" altLang="es-ES" sz="3600" b="1" dirty="0"/>
              <a:t> NIVELL D’UNA TERCERA LLENGUA </a:t>
            </a:r>
            <a:r>
              <a:rPr lang="es-ES" dirty="0"/>
              <a:t> </a:t>
            </a:r>
            <a:r>
              <a:rPr lang="es-ES" sz="2500" dirty="0" err="1"/>
              <a:t>llevat</a:t>
            </a:r>
            <a:r>
              <a:rPr lang="es-ES" sz="2500" dirty="0"/>
              <a:t> </a:t>
            </a:r>
            <a:r>
              <a:rPr lang="es-ES" sz="2500" dirty="0" err="1"/>
              <a:t>d’aquells</a:t>
            </a:r>
            <a:r>
              <a:rPr lang="es-ES" sz="2500" dirty="0"/>
              <a:t> casos en </a:t>
            </a:r>
            <a:r>
              <a:rPr lang="es-ES" sz="2500" dirty="0" err="1"/>
              <a:t>els</a:t>
            </a:r>
            <a:r>
              <a:rPr lang="es-ES" sz="2500" dirty="0"/>
              <a:t> </a:t>
            </a:r>
            <a:r>
              <a:rPr lang="es-ES" sz="2500" dirty="0" err="1"/>
              <a:t>quals</a:t>
            </a:r>
            <a:r>
              <a:rPr lang="es-ES" sz="2500" dirty="0"/>
              <a:t> la </a:t>
            </a:r>
            <a:r>
              <a:rPr lang="es-ES" sz="2500" dirty="0" err="1"/>
              <a:t>llengua</a:t>
            </a:r>
            <a:r>
              <a:rPr lang="es-ES" sz="2500" dirty="0"/>
              <a:t> </a:t>
            </a:r>
            <a:r>
              <a:rPr lang="es-ES" sz="2500" dirty="0" err="1"/>
              <a:t>d’impartició</a:t>
            </a:r>
            <a:r>
              <a:rPr lang="es-ES" sz="2500" dirty="0"/>
              <a:t> de la </a:t>
            </a:r>
            <a:r>
              <a:rPr lang="es-ES" sz="2500" dirty="0" err="1"/>
              <a:t>docència</a:t>
            </a:r>
            <a:r>
              <a:rPr lang="es-ES" sz="2500" dirty="0"/>
              <a:t> en la </a:t>
            </a:r>
            <a:r>
              <a:rPr lang="es-ES" sz="2500" dirty="0" err="1"/>
              <a:t>institució</a:t>
            </a:r>
            <a:r>
              <a:rPr lang="es-ES" sz="2500" dirty="0"/>
              <a:t> de </a:t>
            </a:r>
            <a:r>
              <a:rPr lang="es-ES" sz="2500" dirty="0" err="1"/>
              <a:t>destí</a:t>
            </a:r>
            <a:r>
              <a:rPr lang="es-ES" sz="2500" dirty="0"/>
              <a:t> </a:t>
            </a:r>
            <a:r>
              <a:rPr lang="es-ES" sz="2500" dirty="0" err="1"/>
              <a:t>sigui</a:t>
            </a:r>
            <a:r>
              <a:rPr lang="es-ES" sz="2500" dirty="0"/>
              <a:t> </a:t>
            </a:r>
            <a:r>
              <a:rPr lang="es-ES" sz="2500" dirty="0" err="1"/>
              <a:t>l’espanyol</a:t>
            </a:r>
            <a:r>
              <a:rPr lang="es-ES" sz="2500" dirty="0"/>
              <a:t> </a:t>
            </a:r>
          </a:p>
          <a:p>
            <a:pPr marL="0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None/>
              <a:defRPr/>
            </a:pPr>
            <a:r>
              <a:rPr lang="ca-ES" altLang="es-ES" sz="3600" dirty="0"/>
              <a:t>Cal matricular: </a:t>
            </a:r>
          </a:p>
          <a:p>
            <a: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ca-ES" altLang="es-ES" sz="3600" dirty="0"/>
              <a:t>Fins a 6 mesos d’estada: </a:t>
            </a:r>
            <a:r>
              <a:rPr lang="ca-ES" altLang="es-ES" sz="3600" b="1" dirty="0"/>
              <a:t>mínim 15 crèdits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6C7545B-F335-B773-12B1-EA4739AFD53A}"/>
              </a:ext>
            </a:extLst>
          </p:cNvPr>
          <p:cNvSpPr txBox="1">
            <a:spLocks noChangeArrowheads="1"/>
          </p:cNvSpPr>
          <p:nvPr/>
        </p:nvSpPr>
        <p:spPr>
          <a:xfrm>
            <a:off x="10287000" y="3009900"/>
            <a:ext cx="7601543" cy="4800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itchFamily="34" charset="0"/>
              <a:buNone/>
              <a:defRPr/>
            </a:pPr>
            <a:endParaRPr lang="ca-ES" altLang="es-ES" sz="3600" b="1" dirty="0"/>
          </a:p>
          <a:p>
            <a:pPr marL="0" indent="0" algn="ctr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itchFamily="34" charset="0"/>
              <a:buNone/>
              <a:defRPr/>
            </a:pPr>
            <a:r>
              <a:rPr lang="ca-ES" altLang="es-ES" sz="3600" b="1" dirty="0"/>
              <a:t>Sol·licituds</a:t>
            </a:r>
            <a:r>
              <a:rPr lang="ca-ES" altLang="es-ES" sz="3600" dirty="0"/>
              <a:t>: de principis de gener a finals de febrer 2026</a:t>
            </a:r>
          </a:p>
          <a:p>
            <a:pPr marL="0" indent="0" algn="ctr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itchFamily="34" charset="0"/>
              <a:buNone/>
              <a:defRPr/>
            </a:pPr>
            <a:r>
              <a:rPr lang="ca-ES" altLang="es-ES" sz="3600" dirty="0"/>
              <a:t>Resolució març de 2026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ca-ES" altLang="es-ES" sz="3600" dirty="0"/>
              <a:t>Alumnes amb plaça atorgada: acceptar o renunciar a la plaça </a:t>
            </a:r>
            <a:r>
              <a:rPr lang="ca-ES" altLang="es-ES" sz="3600" b="1" dirty="0">
                <a:solidFill>
                  <a:schemeClr val="accent1"/>
                </a:solidFill>
              </a:rPr>
              <a:t>(</a:t>
            </a:r>
            <a:r>
              <a:rPr lang="ca-ES" altLang="es-ES" sz="3600" b="1" dirty="0" err="1">
                <a:solidFill>
                  <a:schemeClr val="accent1"/>
                </a:solidFill>
              </a:rPr>
              <a:t>MobOUT</a:t>
            </a:r>
            <a:r>
              <a:rPr lang="ca-ES" altLang="es-ES" sz="3600" b="1" dirty="0">
                <a:solidFill>
                  <a:schemeClr val="accent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2475346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9800" y="342900"/>
            <a:ext cx="12344400" cy="127515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a-ES" altLang="ca-ES" sz="49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Ajut Erasmus+ Dimensió Internacional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2247900"/>
            <a:ext cx="15752738" cy="8208386"/>
          </a:xfrm>
          <a:ln>
            <a:noFill/>
          </a:ln>
        </p:spPr>
        <p:txBody>
          <a:bodyPr rtlCol="0">
            <a:noAutofit/>
          </a:bodyPr>
          <a:lstStyle/>
          <a:p>
            <a:r>
              <a:rPr lang="ca-ES" b="1" dirty="0"/>
              <a:t>Estudiants que a la Convocatòria de Mobilitat Internacional per estudis de Grau i Màster 2026/27 tinguin una plaça atorgada i acceptada per la realització d’una estada de mobilitat Prometeu.</a:t>
            </a:r>
            <a:r>
              <a:rPr lang="ca-ES" dirty="0"/>
              <a:t> L’ajut està destinat a contribuir al pagament de les despeses originades pel desplaçament (viatge i la manutenció).</a:t>
            </a:r>
          </a:p>
          <a:p>
            <a:r>
              <a:rPr lang="ca-ES" b="1" dirty="0"/>
              <a:t>S’exclouen d’aquesta convocatòria els estudiants amb plaça Prometeu a Suïssa</a:t>
            </a:r>
            <a:r>
              <a:rPr lang="ca-ES" dirty="0"/>
              <a:t>, país pertanyent a la Regió 14, per motiu que les institucions de destí ja ofereixen uns ajuts de mobilitat als estudiants que hi van.</a:t>
            </a:r>
          </a:p>
          <a:p>
            <a:r>
              <a:rPr lang="ca-ES" dirty="0"/>
              <a:t>Els participants rebran un </a:t>
            </a:r>
            <a:r>
              <a:rPr lang="ca-ES" b="1" dirty="0"/>
              <a:t>ajut màxim de 4 mesos </a:t>
            </a:r>
            <a:r>
              <a:rPr lang="ca-ES" dirty="0"/>
              <a:t>d’ajut independentment de la durada prevista de la seva estada al </a:t>
            </a:r>
            <a:r>
              <a:rPr lang="ca-ES" dirty="0" err="1"/>
              <a:t>Convenio</a:t>
            </a:r>
            <a:r>
              <a:rPr lang="ca-ES" dirty="0"/>
              <a:t> de </a:t>
            </a:r>
            <a:r>
              <a:rPr lang="ca-ES" dirty="0" err="1"/>
              <a:t>Subvención</a:t>
            </a:r>
            <a:r>
              <a:rPr lang="ca-ES" dirty="0"/>
              <a:t>. </a:t>
            </a:r>
          </a:p>
          <a:p>
            <a:r>
              <a:rPr lang="ca-ES" dirty="0"/>
              <a:t>Només es podrà rebre ajut si els participants es desplacen físicament al país de la universitat de destí i hi </a:t>
            </a:r>
            <a:r>
              <a:rPr lang="ca-ES" b="1" dirty="0"/>
              <a:t>resideixen durant un mínim de 3 mesos</a:t>
            </a:r>
            <a:r>
              <a:rPr lang="ca-ES" dirty="0"/>
              <a:t>. </a:t>
            </a: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  <a:defRPr/>
            </a:pPr>
            <a:r>
              <a:rPr lang="ca-ES" b="1" dirty="0">
                <a:hlinkClick r:id="rId2"/>
              </a:rPr>
              <a:t>Import de l'ajut</a:t>
            </a:r>
            <a:r>
              <a:rPr lang="ca-ES" b="1" dirty="0"/>
              <a:t>. </a:t>
            </a:r>
            <a:endParaRPr lang="ca-ES" altLang="es-ES" b="1" dirty="0">
              <a:solidFill>
                <a:schemeClr val="accent1"/>
              </a:solidFill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10C87BFA-DC8C-9B71-FF09-492B1323B5F0}"/>
              </a:ext>
            </a:extLst>
          </p:cNvPr>
          <p:cNvSpPr/>
          <p:nvPr/>
        </p:nvSpPr>
        <p:spPr>
          <a:xfrm>
            <a:off x="-381000" y="-150933"/>
            <a:ext cx="4650800" cy="1515858"/>
          </a:xfrm>
          <a:custGeom>
            <a:avLst/>
            <a:gdLst/>
            <a:ahLst/>
            <a:cxnLst/>
            <a:rect l="l" t="t" r="r" b="b"/>
            <a:pathLst>
              <a:path w="1224902" h="399238">
                <a:moveTo>
                  <a:pt x="0" y="0"/>
                </a:moveTo>
                <a:lnTo>
                  <a:pt x="1224902" y="0"/>
                </a:lnTo>
                <a:lnTo>
                  <a:pt x="1224902" y="399238"/>
                </a:lnTo>
                <a:lnTo>
                  <a:pt x="0" y="399238"/>
                </a:lnTo>
                <a:close/>
              </a:path>
            </a:pathLst>
          </a:custGeom>
          <a:solidFill>
            <a:srgbClr val="FEA302"/>
          </a:solidFill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5560789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8D678-DC2A-B1C4-23B4-B4DBEAAB3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>
            <a:extLst>
              <a:ext uri="{FF2B5EF4-FFF2-40B4-BE49-F238E27FC236}">
                <a16:creationId xmlns:a16="http://schemas.microsoft.com/office/drawing/2014/main" id="{0C1A2BFC-ABD4-0A3D-5C79-A1DEE28AA57D}"/>
              </a:ext>
            </a:extLst>
          </p:cNvPr>
          <p:cNvSpPr/>
          <p:nvPr/>
        </p:nvSpPr>
        <p:spPr>
          <a:xfrm>
            <a:off x="9144000" y="0"/>
            <a:ext cx="9120809" cy="5524500"/>
          </a:xfrm>
          <a:custGeom>
            <a:avLst/>
            <a:gdLst/>
            <a:ahLst/>
            <a:cxnLst/>
            <a:rect l="l" t="t" r="r" b="b"/>
            <a:pathLst>
              <a:path w="1224902" h="399238">
                <a:moveTo>
                  <a:pt x="0" y="0"/>
                </a:moveTo>
                <a:lnTo>
                  <a:pt x="1224902" y="0"/>
                </a:lnTo>
                <a:lnTo>
                  <a:pt x="1224902" y="399238"/>
                </a:lnTo>
                <a:lnTo>
                  <a:pt x="0" y="399238"/>
                </a:lnTo>
                <a:close/>
              </a:path>
            </a:pathLst>
          </a:custGeom>
          <a:solidFill>
            <a:srgbClr val="FEA302"/>
          </a:solidFill>
        </p:spPr>
        <p:txBody>
          <a:bodyPr/>
          <a:lstStyle/>
          <a:p>
            <a:endParaRPr lang="ca-E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98D2FF2-9C5C-2F57-84D4-09B83DAA4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02400" y="1487091"/>
            <a:ext cx="12344400" cy="127515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a-ES" altLang="ca-ES" sz="49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Mobilitat a Suïssa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8A80D7C-18B4-AFEA-6261-1D7CE23865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3695700"/>
            <a:ext cx="6781800" cy="8208386"/>
          </a:xfrm>
          <a:ln>
            <a:noFill/>
          </a:ln>
        </p:spPr>
        <p:txBody>
          <a:bodyPr rtlCol="0">
            <a:noAutofit/>
          </a:bodyPr>
          <a:lstStyle/>
          <a:p>
            <a:r>
              <a:rPr lang="ca-ES" dirty="0"/>
              <a:t>Les </a:t>
            </a:r>
            <a:r>
              <a:rPr lang="ca-ES" b="1" dirty="0"/>
              <a:t>institucions de destí ofereixen ajuts de mobilitat </a:t>
            </a:r>
            <a:r>
              <a:rPr lang="ca-ES" dirty="0"/>
              <a:t>a </a:t>
            </a:r>
            <a:r>
              <a:rPr lang="ca-ES" dirty="0" err="1"/>
              <a:t>l’estudiantat</a:t>
            </a:r>
            <a:r>
              <a:rPr lang="ca-ES" dirty="0"/>
              <a:t> que hi va.</a:t>
            </a:r>
          </a:p>
          <a:p>
            <a:r>
              <a:rPr lang="ca-ES" dirty="0"/>
              <a:t>Exemple </a:t>
            </a:r>
            <a:r>
              <a:rPr lang="ca-ES" b="1" dirty="0" err="1"/>
              <a:t>Schwyz</a:t>
            </a:r>
            <a:r>
              <a:rPr lang="ca-ES" b="1" dirty="0"/>
              <a:t> University of </a:t>
            </a:r>
            <a:r>
              <a:rPr lang="ca-ES" b="1" dirty="0" err="1"/>
              <a:t>Teacher</a:t>
            </a:r>
            <a:r>
              <a:rPr lang="ca-ES" b="1" dirty="0"/>
              <a:t> </a:t>
            </a:r>
            <a:r>
              <a:rPr lang="ca-ES" b="1" dirty="0" err="1"/>
              <a:t>Education</a:t>
            </a:r>
            <a:endParaRPr lang="ca-ES" b="1" dirty="0"/>
          </a:p>
          <a:p>
            <a:pPr marL="400050" lvl="1" indent="0">
              <a:buNone/>
            </a:pPr>
            <a:r>
              <a:rPr lang="ca-ES" sz="2000" dirty="0">
                <a:hlinkClick r:id="rId2"/>
              </a:rPr>
              <a:t>Facultat d'Educació i Psicologia &gt; Estudiants &gt; Mobilitat &gt; Estudiar fora &gt; Sessions informatives</a:t>
            </a:r>
            <a:endParaRPr lang="ca-ES" sz="2000" b="1" dirty="0"/>
          </a:p>
          <a:p>
            <a:endParaRPr lang="ca-ES" dirty="0"/>
          </a:p>
          <a:p>
            <a:endParaRPr lang="ca-ES" dirty="0"/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864C51BF-BBFD-4D6C-C13B-796E74E42AB0}"/>
              </a:ext>
            </a:extLst>
          </p:cNvPr>
          <p:cNvSpPr/>
          <p:nvPr/>
        </p:nvSpPr>
        <p:spPr>
          <a:xfrm>
            <a:off x="-381000" y="-150933"/>
            <a:ext cx="4650800" cy="1515858"/>
          </a:xfrm>
          <a:custGeom>
            <a:avLst/>
            <a:gdLst/>
            <a:ahLst/>
            <a:cxnLst/>
            <a:rect l="l" t="t" r="r" b="b"/>
            <a:pathLst>
              <a:path w="1224902" h="399238">
                <a:moveTo>
                  <a:pt x="0" y="0"/>
                </a:moveTo>
                <a:lnTo>
                  <a:pt x="1224902" y="0"/>
                </a:lnTo>
                <a:lnTo>
                  <a:pt x="1224902" y="399238"/>
                </a:lnTo>
                <a:lnTo>
                  <a:pt x="0" y="399238"/>
                </a:lnTo>
                <a:close/>
              </a:path>
            </a:pathLst>
          </a:custGeom>
          <a:solidFill>
            <a:srgbClr val="FEA302"/>
          </a:solidFill>
        </p:spPr>
        <p:txBody>
          <a:bodyPr/>
          <a:lstStyle/>
          <a:p>
            <a:endParaRPr lang="ca-ES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90DD0F59-AA2E-5608-23D4-D826097D7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521" y="1943100"/>
            <a:ext cx="9778560" cy="679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09133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71800" y="369513"/>
            <a:ext cx="12344400" cy="127515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a-ES" sz="49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Tràmits Prometeu</a:t>
            </a:r>
            <a:endParaRPr lang="ca-ES" sz="4900" b="1" dirty="0">
              <a:solidFill>
                <a:srgbClr val="000000"/>
              </a:solidFill>
              <a:latin typeface="Open Sans 1 Ultra-Bold"/>
              <a:ea typeface="Open Sans 1 Ultra-Bold"/>
              <a:cs typeface="Open Sans 1 Ultra-Bold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1F07432-5E0E-4B43-B1B5-871DF81BE3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597873"/>
              </p:ext>
            </p:extLst>
          </p:nvPr>
        </p:nvGraphicFramePr>
        <p:xfrm>
          <a:off x="1524000" y="1644672"/>
          <a:ext cx="15621000" cy="8449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55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712BC9-092A-DD0A-160D-2DCE2C40D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Título">
            <a:extLst>
              <a:ext uri="{FF2B5EF4-FFF2-40B4-BE49-F238E27FC236}">
                <a16:creationId xmlns:a16="http://schemas.microsoft.com/office/drawing/2014/main" id="{0CC078CB-D034-FBFF-15ED-E45AE9B95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099" y="1819846"/>
            <a:ext cx="16687800" cy="453650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a-ES" altLang="es-ES" sz="89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Erasmus + for </a:t>
            </a:r>
            <a:r>
              <a:rPr lang="en-US" altLang="es-ES" sz="89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Traineeships</a:t>
            </a:r>
            <a:br>
              <a:rPr lang="ca-ES" altLang="es-ES" sz="89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</a:br>
            <a:r>
              <a:rPr lang="ca-ES" altLang="es-ES" sz="89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(Mobilitat d’Estudiants per Pràctiques)</a:t>
            </a:r>
            <a:br>
              <a:rPr lang="ca-ES" altLang="es-ES" b="1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</a:br>
            <a:r>
              <a:rPr lang="ca-ES" sz="4800" dirty="0">
                <a:solidFill>
                  <a:srgbClr val="00B0F0"/>
                </a:solidFill>
                <a:hlinkClick r:id="rId2"/>
              </a:rPr>
              <a:t>https://www.udg.edu/ca/internacional/Vols-marxar/Estudiants/Erasmus-for-Traineeships</a:t>
            </a:r>
            <a:br>
              <a:rPr lang="ca-ES" sz="4800" dirty="0">
                <a:solidFill>
                  <a:srgbClr val="00B0F0"/>
                </a:solidFill>
              </a:rPr>
            </a:br>
            <a:br>
              <a:rPr lang="ca-ES" altLang="es-ES" sz="4800" b="1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</a:br>
            <a:br>
              <a:rPr lang="ca-ES" altLang="es-ES" sz="4800" b="1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</a:br>
            <a:endParaRPr lang="ca-ES" altLang="es-ES" sz="4800" b="1" dirty="0"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59DA1200-5435-7EDA-70D8-6DDF7567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4CDFA-D2AE-45B2-88BF-4B2010A19741}" type="slidenum">
              <a:rPr kumimoji="0" lang="ca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a-ES" alt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C:\Users\u2001724\Desktop\adaptive-images.jpg">
            <a:extLst>
              <a:ext uri="{FF2B5EF4-FFF2-40B4-BE49-F238E27FC236}">
                <a16:creationId xmlns:a16="http://schemas.microsoft.com/office/drawing/2014/main" id="{3060A111-8508-FC0C-B360-FDF20FA96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3" y="5683560"/>
            <a:ext cx="18426545" cy="530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72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92AD6F10-6FAF-D153-E81D-1E279892127D}"/>
              </a:ext>
            </a:extLst>
          </p:cNvPr>
          <p:cNvSpPr/>
          <p:nvPr/>
        </p:nvSpPr>
        <p:spPr>
          <a:xfrm>
            <a:off x="-99977" y="0"/>
            <a:ext cx="6653177" cy="10477500"/>
          </a:xfrm>
          <a:custGeom>
            <a:avLst/>
            <a:gdLst/>
            <a:ahLst/>
            <a:cxnLst/>
            <a:rect l="l" t="t" r="r" b="b"/>
            <a:pathLst>
              <a:path w="812800" h="270933">
                <a:moveTo>
                  <a:pt x="0" y="0"/>
                </a:moveTo>
                <a:lnTo>
                  <a:pt x="812800" y="0"/>
                </a:lnTo>
                <a:lnTo>
                  <a:pt x="812800" y="270933"/>
                </a:lnTo>
                <a:lnTo>
                  <a:pt x="0" y="270933"/>
                </a:lnTo>
                <a:close/>
              </a:path>
            </a:pathLst>
          </a:custGeom>
          <a:solidFill>
            <a:srgbClr val="FEA302"/>
          </a:solidFill>
        </p:spPr>
        <p:txBody>
          <a:bodyPr/>
          <a:lstStyle/>
          <a:p>
            <a:endParaRPr lang="ca-E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811" y="3086100"/>
            <a:ext cx="5943600" cy="9721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a-ES" altLang="ca-ES" sz="54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Erasmus + Student </a:t>
            </a:r>
            <a:r>
              <a:rPr lang="en-US" altLang="ca-ES" sz="54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Mobility for Traineeships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118754" y="2171700"/>
            <a:ext cx="10794189" cy="6912768"/>
          </a:xfrm>
          <a:ln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ca-ES" altLang="es-ES" sz="3600" dirty="0">
                <a:latin typeface="Calibri" pitchFamily="34" charset="0"/>
              </a:rPr>
              <a:t>És un programa de mobilitat d’estudiants per </a:t>
            </a:r>
            <a:r>
              <a:rPr lang="ca-ES" altLang="es-ES" sz="3600" b="1" dirty="0">
                <a:latin typeface="Calibri" pitchFamily="34" charset="0"/>
              </a:rPr>
              <a:t>realitzar pràctiques a Europa amb reconeixement acadèmic.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ca-ES" altLang="es-ES" sz="3600" dirty="0">
                <a:latin typeface="Calibri" pitchFamily="34" charset="0"/>
              </a:rPr>
              <a:t>Durada: </a:t>
            </a:r>
            <a:r>
              <a:rPr lang="ca-ES" altLang="es-ES" sz="3600" b="1" dirty="0">
                <a:latin typeface="Calibri" pitchFamily="34" charset="0"/>
              </a:rPr>
              <a:t>mínim 2 mesos i màxim 6 mesos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ca-ES" altLang="es-ES" sz="3600" dirty="0">
                <a:latin typeface="Calibri" pitchFamily="34" charset="0"/>
              </a:rPr>
              <a:t>Es poden fer fins a 12 mesos de mobilitat per cicle (grau, màster i doctorat) durant o un cop acabada la titulació.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ca-ES" altLang="es-ES" sz="3600" b="1" dirty="0">
                <a:latin typeface="Calibri" pitchFamily="34" charset="0"/>
              </a:rPr>
              <a:t>Convocatòria</a:t>
            </a:r>
            <a:r>
              <a:rPr lang="ca-ES" altLang="es-ES" sz="3600" dirty="0">
                <a:latin typeface="Calibri" pitchFamily="34" charset="0"/>
              </a:rPr>
              <a:t>: </a:t>
            </a:r>
          </a:p>
          <a:p>
            <a:pPr lvl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ca-ES" altLang="es-ES" dirty="0">
                <a:latin typeface="Calibri" pitchFamily="34" charset="0"/>
              </a:rPr>
              <a:t>Curs 2025/2026: Oberta fins el 31 de maig de 2026, mentre es disposi de fons, per estades d’entre el 15 de setembre de 2025 i el 30 de setembre de 2026</a:t>
            </a:r>
          </a:p>
          <a:p>
            <a:pPr lvl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ca-ES" altLang="es-ES" dirty="0">
                <a:latin typeface="Calibri" pitchFamily="34" charset="0"/>
              </a:rPr>
              <a:t>Curs 2026/2027: Estades a partir 30 de setembre 2026 fins el 15 de setembre de 2027, es preveu que s’obri a partir del mes de maig. 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None/>
            </a:pPr>
            <a:endParaRPr lang="ca-ES" altLang="es-ES" sz="3600" dirty="0">
              <a:latin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a-ES" altLang="es-ES" sz="48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4E6ED2C1-AC40-2C8B-8F2D-57EEC5B99CEC}"/>
              </a:ext>
            </a:extLst>
          </p:cNvPr>
          <p:cNvSpPr txBox="1"/>
          <p:nvPr/>
        </p:nvSpPr>
        <p:spPr>
          <a:xfrm>
            <a:off x="436394" y="6363333"/>
            <a:ext cx="57830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ca-ES" altLang="es-ES" sz="4000" dirty="0">
                <a:solidFill>
                  <a:prstClr val="black"/>
                </a:solidFill>
                <a:latin typeface="Calibri" pitchFamily="34" charset="0"/>
              </a:rPr>
              <a:t>P</a:t>
            </a:r>
            <a:r>
              <a:rPr kumimoji="0" lang="ca-ES" altLang="es-E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rograma</a:t>
            </a:r>
            <a:r>
              <a:rPr kumimoji="0" lang="ca-ES" alt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de mobilitat d’estudiants per </a:t>
            </a:r>
            <a:r>
              <a:rPr kumimoji="0" lang="ca-ES" alt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realitzar pràctiques a Europa amb reconeixement acadèmic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96871" y="0"/>
            <a:ext cx="2991129" cy="2566560"/>
            <a:chOff x="0" y="0"/>
            <a:chExt cx="787787" cy="6759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7787" cy="675966"/>
            </a:xfrm>
            <a:custGeom>
              <a:avLst/>
              <a:gdLst/>
              <a:ahLst/>
              <a:cxnLst/>
              <a:rect l="l" t="t" r="r" b="b"/>
              <a:pathLst>
                <a:path w="787787" h="675966">
                  <a:moveTo>
                    <a:pt x="0" y="0"/>
                  </a:moveTo>
                  <a:lnTo>
                    <a:pt x="787787" y="0"/>
                  </a:lnTo>
                  <a:lnTo>
                    <a:pt x="787787" y="675966"/>
                  </a:lnTo>
                  <a:lnTo>
                    <a:pt x="0" y="675966"/>
                  </a:ln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787787" cy="733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70647" y="7129662"/>
            <a:ext cx="8115300" cy="2744447"/>
            <a:chOff x="0" y="0"/>
            <a:chExt cx="2137363" cy="7228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37363" cy="722817"/>
            </a:xfrm>
            <a:custGeom>
              <a:avLst/>
              <a:gdLst/>
              <a:ahLst/>
              <a:cxnLst/>
              <a:rect l="l" t="t" r="r" b="b"/>
              <a:pathLst>
                <a:path w="2137363" h="722817">
                  <a:moveTo>
                    <a:pt x="0" y="0"/>
                  </a:moveTo>
                  <a:lnTo>
                    <a:pt x="2137363" y="0"/>
                  </a:lnTo>
                  <a:lnTo>
                    <a:pt x="2137363" y="722817"/>
                  </a:lnTo>
                  <a:lnTo>
                    <a:pt x="0" y="722817"/>
                  </a:ln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137363" cy="779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0934" y="9623579"/>
            <a:ext cx="2632117" cy="664610"/>
            <a:chOff x="0" y="0"/>
            <a:chExt cx="693233" cy="1750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3233" cy="175041"/>
            </a:xfrm>
            <a:custGeom>
              <a:avLst/>
              <a:gdLst/>
              <a:ahLst/>
              <a:cxnLst/>
              <a:rect l="l" t="t" r="r" b="b"/>
              <a:pathLst>
                <a:path w="693233" h="175041">
                  <a:moveTo>
                    <a:pt x="0" y="0"/>
                  </a:moveTo>
                  <a:lnTo>
                    <a:pt x="693233" y="0"/>
                  </a:lnTo>
                  <a:lnTo>
                    <a:pt x="693233" y="175041"/>
                  </a:lnTo>
                  <a:lnTo>
                    <a:pt x="0" y="175041"/>
                  </a:ln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693233" cy="232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427699" y="9449741"/>
            <a:ext cx="540586" cy="540586"/>
            <a:chOff x="0" y="0"/>
            <a:chExt cx="142377" cy="14237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2377" cy="142377"/>
            </a:xfrm>
            <a:custGeom>
              <a:avLst/>
              <a:gdLst/>
              <a:ahLst/>
              <a:cxnLst/>
              <a:rect l="l" t="t" r="r" b="b"/>
              <a:pathLst>
                <a:path w="142377" h="142377">
                  <a:moveTo>
                    <a:pt x="0" y="0"/>
                  </a:moveTo>
                  <a:lnTo>
                    <a:pt x="142377" y="0"/>
                  </a:lnTo>
                  <a:lnTo>
                    <a:pt x="142377" y="142377"/>
                  </a:lnTo>
                  <a:lnTo>
                    <a:pt x="0" y="1423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42377" cy="199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361433" y="-379009"/>
            <a:ext cx="1885433" cy="178590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704352" y="1596263"/>
            <a:ext cx="79629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a-ES" altLang="es-ES" sz="3000" b="1" dirty="0">
                <a:latin typeface="Playfair Display" panose="00000500000000000000" pitchFamily="2" charset="0"/>
              </a:rPr>
              <a:t>Aprendre </a:t>
            </a:r>
            <a:r>
              <a:rPr lang="ca-ES" altLang="es-ES" sz="3000" dirty="0">
                <a:latin typeface="Playfair Display" panose="00000500000000000000" pitchFamily="2" charset="0"/>
              </a:rPr>
              <a:t>noves metodologies de treball i adquirir noves habilitats.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a-ES" altLang="es-ES" sz="3000" dirty="0">
                <a:latin typeface="Playfair Display" panose="00000500000000000000" pitchFamily="2" charset="0"/>
              </a:rPr>
              <a:t>Reforçar l'ús d'altres </a:t>
            </a:r>
            <a:r>
              <a:rPr lang="ca-ES" altLang="es-ES" sz="3000" b="1" dirty="0">
                <a:latin typeface="Playfair Display" panose="00000500000000000000" pitchFamily="2" charset="0"/>
              </a:rPr>
              <a:t>llengües</a:t>
            </a:r>
            <a:r>
              <a:rPr lang="ca-ES" altLang="es-ES" sz="3000" dirty="0">
                <a:latin typeface="Playfair Display" panose="00000500000000000000" pitchFamily="2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a-ES" altLang="es-ES" sz="3000" dirty="0">
                <a:latin typeface="Playfair Display" panose="00000500000000000000" pitchFamily="2" charset="0"/>
              </a:rPr>
              <a:t>Dotar l'expedient i el </a:t>
            </a:r>
            <a:r>
              <a:rPr lang="ca-ES" altLang="es-ES" sz="3000" b="1" dirty="0">
                <a:latin typeface="Playfair Display" panose="00000500000000000000" pitchFamily="2" charset="0"/>
              </a:rPr>
              <a:t>currículum</a:t>
            </a:r>
            <a:r>
              <a:rPr lang="ca-ES" altLang="es-ES" sz="3000" dirty="0">
                <a:latin typeface="Playfair Display" panose="00000500000000000000" pitchFamily="2" charset="0"/>
              </a:rPr>
              <a:t> </a:t>
            </a:r>
            <a:r>
              <a:rPr lang="ca-ES" altLang="es-ES" sz="3000" b="1" dirty="0">
                <a:latin typeface="Playfair Display" panose="00000500000000000000" pitchFamily="2" charset="0"/>
              </a:rPr>
              <a:t>de més valor </a:t>
            </a:r>
            <a:r>
              <a:rPr lang="ca-ES" altLang="es-ES" sz="3000" dirty="0">
                <a:latin typeface="Playfair Display" panose="00000500000000000000" pitchFamily="2" charset="0"/>
              </a:rPr>
              <a:t>en el mercat de treball.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a-ES" altLang="es-ES" sz="3000" dirty="0">
                <a:latin typeface="Playfair Display" panose="00000500000000000000" pitchFamily="2" charset="0"/>
              </a:rPr>
              <a:t>Guanyar en </a:t>
            </a:r>
            <a:r>
              <a:rPr lang="ca-ES" altLang="es-ES" sz="3000" b="1" dirty="0">
                <a:latin typeface="Playfair Display" panose="00000500000000000000" pitchFamily="2" charset="0"/>
              </a:rPr>
              <a:t>maduresa, tolerància, confiança i iniciativa</a:t>
            </a:r>
            <a:r>
              <a:rPr lang="ca-ES" altLang="es-ES" sz="3000" dirty="0">
                <a:latin typeface="Playfair Display" panose="00000500000000000000" pitchFamily="2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a-ES" altLang="es-ES" sz="3000" dirty="0">
                <a:latin typeface="Playfair Display" panose="00000500000000000000" pitchFamily="2" charset="0"/>
              </a:rPr>
              <a:t>Descobrir i compartir </a:t>
            </a:r>
            <a:r>
              <a:rPr lang="ca-ES" altLang="es-ES" sz="3000" b="1" dirty="0">
                <a:latin typeface="Playfair Display" panose="00000500000000000000" pitchFamily="2" charset="0"/>
              </a:rPr>
              <a:t>altres maneres de viure </a:t>
            </a:r>
            <a:r>
              <a:rPr lang="ca-ES" altLang="es-ES" sz="3000" dirty="0">
                <a:latin typeface="Playfair Display" panose="00000500000000000000" pitchFamily="2" charset="0"/>
              </a:rPr>
              <a:t>en altres contextos i cultures.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a-ES" altLang="es-ES" sz="3000" dirty="0">
                <a:latin typeface="Playfair Display" panose="00000500000000000000" pitchFamily="2" charset="0"/>
              </a:rPr>
              <a:t>Els programes SICUE, Erasmus + i Prometeu tenen un reconeixement de crèdits acadèmics </a:t>
            </a:r>
            <a:r>
              <a:rPr lang="ca-ES" altLang="es-ES" sz="3000" b="1" dirty="0">
                <a:latin typeface="Playfair Display" panose="00000500000000000000" pitchFamily="2" charset="0"/>
              </a:rPr>
              <a:t>d’1,5 ECT per mes </a:t>
            </a:r>
            <a:r>
              <a:rPr lang="ca-ES" altLang="es-ES" sz="3000" dirty="0">
                <a:latin typeface="Playfair Display" panose="00000500000000000000" pitchFamily="2" charset="0"/>
              </a:rPr>
              <a:t>fins un total de 6 crèdits.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a-ES" altLang="es-ES" sz="3000" dirty="0">
                <a:latin typeface="Playfair Display" panose="00000500000000000000" pitchFamily="2" charset="0"/>
              </a:rPr>
              <a:t>L’estada de pràctiques a l’estranger per conveni bilateral té un reconeixement de </a:t>
            </a:r>
            <a:r>
              <a:rPr lang="ca-ES" altLang="es-ES" sz="3000" b="1" dirty="0">
                <a:latin typeface="Playfair Display" panose="00000500000000000000" pitchFamily="2" charset="0"/>
              </a:rPr>
              <a:t>3 crèdits acadèmics </a:t>
            </a:r>
            <a:r>
              <a:rPr lang="ca-ES" altLang="es-ES" sz="3000" dirty="0">
                <a:latin typeface="Playfair Display" panose="00000500000000000000" pitchFamily="2" charset="0"/>
              </a:rPr>
              <a:t>per estada.</a:t>
            </a:r>
            <a:endParaRPr lang="ca-ES" sz="3000" dirty="0">
              <a:latin typeface="Playfair Display" panose="00000500000000000000" pitchFamily="2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193557" y="8292499"/>
            <a:ext cx="7269479" cy="46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ca-ES" sz="59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Per què moure’s</a:t>
            </a:r>
            <a:r>
              <a:rPr kumimoji="0" lang="ca-E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?</a:t>
            </a:r>
            <a:endParaRPr lang="en-US" sz="1999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0" name="Imatge 29" descr="Person holding globe jigsaw">
            <a:extLst>
              <a:ext uri="{FF2B5EF4-FFF2-40B4-BE49-F238E27FC236}">
                <a16:creationId xmlns:a16="http://schemas.microsoft.com/office/drawing/2014/main" id="{87E46B17-D5BD-3A94-2EF3-7769EC3F6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6"/>
          <a:stretch>
            <a:fillRect/>
          </a:stretch>
        </p:blipFill>
        <p:spPr>
          <a:xfrm>
            <a:off x="9770646" y="412891"/>
            <a:ext cx="8115300" cy="674551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0C2DC762-2957-FD13-FE6A-86EFD6ECF868}"/>
              </a:ext>
            </a:extLst>
          </p:cNvPr>
          <p:cNvSpPr/>
          <p:nvPr/>
        </p:nvSpPr>
        <p:spPr>
          <a:xfrm>
            <a:off x="-99977" y="0"/>
            <a:ext cx="6119777" cy="10477500"/>
          </a:xfrm>
          <a:custGeom>
            <a:avLst/>
            <a:gdLst/>
            <a:ahLst/>
            <a:cxnLst/>
            <a:rect l="l" t="t" r="r" b="b"/>
            <a:pathLst>
              <a:path w="812800" h="270933">
                <a:moveTo>
                  <a:pt x="0" y="0"/>
                </a:moveTo>
                <a:lnTo>
                  <a:pt x="812800" y="0"/>
                </a:lnTo>
                <a:lnTo>
                  <a:pt x="812800" y="270933"/>
                </a:lnTo>
                <a:lnTo>
                  <a:pt x="0" y="270933"/>
                </a:lnTo>
                <a:close/>
              </a:path>
            </a:pathLst>
          </a:custGeom>
          <a:solidFill>
            <a:srgbClr val="FEA302"/>
          </a:solidFill>
        </p:spPr>
        <p:txBody>
          <a:bodyPr/>
          <a:lstStyle/>
          <a:p>
            <a:endParaRPr lang="ca-E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9089" y="3924300"/>
            <a:ext cx="7458000" cy="9715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a-ES" altLang="ca-ES" sz="60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Requisits per l’Erasmus + </a:t>
            </a:r>
            <a:r>
              <a:rPr lang="en-US" altLang="ca-ES" sz="60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Traineeships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688912" y="1181100"/>
            <a:ext cx="11184712" cy="8382000"/>
          </a:xfr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ca-ES" altLang="es-ES" sz="3600" dirty="0">
                <a:latin typeface="Calibri" pitchFamily="34" charset="0"/>
              </a:rPr>
              <a:t>Estar matriculat a la UdG: </a:t>
            </a:r>
            <a:r>
              <a:rPr lang="ca-ES" altLang="es-ES" sz="3600" b="1" dirty="0">
                <a:latin typeface="Calibri" pitchFamily="34" charset="0"/>
              </a:rPr>
              <a:t>Grau, Màster i/o Doctorat</a:t>
            </a:r>
            <a:r>
              <a:rPr lang="ca-ES" altLang="es-ES" sz="3600" dirty="0">
                <a:latin typeface="Calibri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ca-ES" altLang="es-ES" sz="3600" b="1" dirty="0">
                <a:solidFill>
                  <a:srgbClr val="002060"/>
                </a:solidFill>
                <a:latin typeface="Calibri" pitchFamily="34" charset="0"/>
              </a:rPr>
              <a:t>Important</a:t>
            </a:r>
            <a:r>
              <a:rPr lang="ca-ES" altLang="es-ES" sz="3600" b="1" dirty="0">
                <a:latin typeface="Calibri" pitchFamily="34" charset="0"/>
              </a:rPr>
              <a:t>: </a:t>
            </a:r>
            <a:r>
              <a:rPr lang="ca-ES" altLang="es-ES" sz="3600" dirty="0">
                <a:latin typeface="Calibri" pitchFamily="34" charset="0"/>
              </a:rPr>
              <a:t>Els estudiants a punt d’acabar els estudis del seu cicle, </a:t>
            </a:r>
            <a:r>
              <a:rPr lang="ca-ES" altLang="es-ES" sz="3600" b="1" dirty="0">
                <a:latin typeface="Calibri" pitchFamily="34" charset="0"/>
              </a:rPr>
              <a:t>podran sol·licitar realitzar pràctiques durant els 12 mesos següents a la finalització de la seva titulació</a:t>
            </a:r>
            <a:r>
              <a:rPr lang="ca-ES" altLang="es-ES" sz="3600" dirty="0">
                <a:latin typeface="Calibri" pitchFamily="34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ca-ES" altLang="es-ES" sz="3600" dirty="0">
                <a:latin typeface="Calibri" pitchFamily="34" charset="0"/>
              </a:rPr>
              <a:t>Complir els requisits de la normativa de mobilitat internacional (</a:t>
            </a:r>
            <a:r>
              <a:rPr lang="ca-ES" altLang="es-ES" sz="3600" b="1" dirty="0">
                <a:latin typeface="Calibri" pitchFamily="34" charset="0"/>
              </a:rPr>
              <a:t>nivell de tercera llengua B2.1</a:t>
            </a:r>
            <a:r>
              <a:rPr lang="ca-ES" altLang="es-ES" sz="3600" dirty="0">
                <a:latin typeface="Calibri" pitchFamily="34" charset="0"/>
              </a:rPr>
              <a:t>, els estudiants de Grau han de </a:t>
            </a:r>
            <a:r>
              <a:rPr lang="ca-ES" altLang="es-ES" sz="3600" b="1" dirty="0">
                <a:latin typeface="Calibri" pitchFamily="34" charset="0"/>
              </a:rPr>
              <a:t>tenir superats 60 ECTS</a:t>
            </a:r>
            <a:r>
              <a:rPr lang="ca-ES" altLang="es-ES" sz="3600" dirty="0">
                <a:latin typeface="Calibri" pitchFamily="34" charset="0"/>
              </a:rPr>
              <a:t>).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ca-ES" altLang="es-ES" sz="3600" b="1" dirty="0">
                <a:latin typeface="Calibri" pitchFamily="34" charset="0"/>
              </a:rPr>
              <a:t>Nacionalitat</a:t>
            </a:r>
            <a:r>
              <a:rPr lang="ca-ES" altLang="es-ES" sz="3600" dirty="0">
                <a:latin typeface="Calibri" pitchFamily="34" charset="0"/>
              </a:rPr>
              <a:t> país participant a l’Erasmus+ o visat d’estudiant.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ca-ES" altLang="es-ES" sz="3600" b="1" dirty="0">
                <a:latin typeface="Calibri" pitchFamily="34" charset="0"/>
              </a:rPr>
              <a:t>Aprovació per part de la Coordinació d’Estudis corresponent </a:t>
            </a:r>
            <a:r>
              <a:rPr lang="ca-ES" altLang="es-ES" sz="3600" dirty="0">
                <a:latin typeface="Calibri" pitchFamily="34" charset="0"/>
              </a:rPr>
              <a:t>(reconeixement acadèmic).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2900"/>
            <a:ext cx="11830050" cy="19883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a-ES" altLang="ca-ES" sz="60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Organitzacions on realitzar pràctiques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3009900"/>
            <a:ext cx="7620001" cy="8316516"/>
          </a:xfrm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900"/>
              </a:spcBef>
              <a:defRPr/>
            </a:pPr>
            <a:r>
              <a:rPr lang="ca-ES" altLang="es-ES" sz="3600" dirty="0">
                <a:latin typeface="Calibri" pitchFamily="34" charset="0"/>
              </a:rPr>
              <a:t>Empreses, centres de formació, centres d’investigació i altres tipus d’organitzacions.</a:t>
            </a:r>
          </a:p>
          <a:p>
            <a:pPr>
              <a:lnSpc>
                <a:spcPct val="90000"/>
              </a:lnSpc>
              <a:spcBef>
                <a:spcPts val="900"/>
              </a:spcBef>
              <a:defRPr/>
            </a:pPr>
            <a:r>
              <a:rPr lang="ca-ES" altLang="es-ES" sz="3600" dirty="0">
                <a:latin typeface="Calibri" pitchFamily="34" charset="0"/>
              </a:rPr>
              <a:t>No és necessari que hi hagi prèviament un conveni o acord anterior entre la UdG i l’organització d’acollida. És pot obrir un nou acord.</a:t>
            </a:r>
          </a:p>
          <a:p>
            <a:pPr>
              <a:lnSpc>
                <a:spcPct val="90000"/>
              </a:lnSpc>
              <a:spcBef>
                <a:spcPts val="900"/>
              </a:spcBef>
              <a:defRPr/>
            </a:pPr>
            <a:r>
              <a:rPr lang="ca-ES" altLang="es-ES" sz="3600" dirty="0">
                <a:latin typeface="Calibri" pitchFamily="34" charset="0"/>
              </a:rPr>
              <a:t>Cal anar a un país participant al programa Erasmus+ diferent del país de la institució d’origen i del país de residència de l’estudiant.</a:t>
            </a:r>
          </a:p>
          <a:p>
            <a:pPr>
              <a:lnSpc>
                <a:spcPct val="90000"/>
              </a:lnSpc>
              <a:defRPr/>
            </a:pPr>
            <a:endParaRPr lang="ca-ES" altLang="es-ES" b="1" dirty="0"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ca-ES" altLang="es-ES" sz="4800" b="1" dirty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ca-ES" altLang="es-ES" sz="48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C59CB2D4-7F42-D8CD-70C5-D7957050EA3D}"/>
              </a:ext>
            </a:extLst>
          </p:cNvPr>
          <p:cNvSpPr txBox="1"/>
          <p:nvPr/>
        </p:nvSpPr>
        <p:spPr>
          <a:xfrm>
            <a:off x="9601200" y="4229100"/>
            <a:ext cx="7315200" cy="281615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altLang="es-E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 trobar un centre de pràctiques?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a-ES" alt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Cal que </a:t>
            </a:r>
            <a:r>
              <a:rPr kumimoji="0" lang="ca-ES" alt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l’estudiant es busqui un lloc on realitzar les pràctiques.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a-ES" alt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La Facultat haurà de donar l’aprovació final.</a:t>
            </a: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74DABA68-60FE-AFEA-425E-0C84DAFDF284}"/>
              </a:ext>
            </a:extLst>
          </p:cNvPr>
          <p:cNvGrpSpPr/>
          <p:nvPr/>
        </p:nvGrpSpPr>
        <p:grpSpPr>
          <a:xfrm>
            <a:off x="15201900" y="0"/>
            <a:ext cx="3086100" cy="1028700"/>
            <a:chOff x="0" y="0"/>
            <a:chExt cx="812800" cy="270933"/>
          </a:xfrm>
        </p:grpSpPr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6C4E699B-E8EB-7B16-44F6-90BA7E3E3EAC}"/>
                </a:ext>
              </a:extLst>
            </p:cNvPr>
            <p:cNvSpPr/>
            <p:nvPr/>
          </p:nvSpPr>
          <p:spPr>
            <a:xfrm>
              <a:off x="0" y="0"/>
              <a:ext cx="812800" cy="270933"/>
            </a:xfrm>
            <a:custGeom>
              <a:avLst/>
              <a:gdLst/>
              <a:ahLst/>
              <a:cxnLst/>
              <a:rect l="l" t="t" r="r" b="b"/>
              <a:pathLst>
                <a:path w="812800" h="270933">
                  <a:moveTo>
                    <a:pt x="0" y="0"/>
                  </a:moveTo>
                  <a:lnTo>
                    <a:pt x="812800" y="0"/>
                  </a:lnTo>
                  <a:lnTo>
                    <a:pt x="812800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48436190-D26D-CFDD-D316-3342EAD34C48}"/>
                </a:ext>
              </a:extLst>
            </p:cNvPr>
            <p:cNvSpPr txBox="1"/>
            <p:nvPr/>
          </p:nvSpPr>
          <p:spPr>
            <a:xfrm>
              <a:off x="0" y="-57150"/>
              <a:ext cx="812800" cy="328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1752600" y="200442"/>
            <a:ext cx="15534084" cy="15121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a-ES" altLang="es-ES" sz="60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Exemples de places en països de la UE  </a:t>
            </a:r>
          </a:p>
        </p:txBody>
      </p:sp>
      <p:graphicFrame>
        <p:nvGraphicFramePr>
          <p:cNvPr id="3" name="Contenidor de contingu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832703"/>
              </p:ext>
            </p:extLst>
          </p:nvPr>
        </p:nvGraphicFramePr>
        <p:xfrm>
          <a:off x="2879305" y="1795129"/>
          <a:ext cx="12780168" cy="82914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1147">
                  <a:extLst>
                    <a:ext uri="{9D8B030D-6E8A-4147-A177-3AD203B41FA5}">
                      <a16:colId xmlns:a16="http://schemas.microsoft.com/office/drawing/2014/main" val="3238550364"/>
                    </a:ext>
                  </a:extLst>
                </a:gridCol>
                <a:gridCol w="5778965">
                  <a:extLst>
                    <a:ext uri="{9D8B030D-6E8A-4147-A177-3AD203B41FA5}">
                      <a16:colId xmlns:a16="http://schemas.microsoft.com/office/drawing/2014/main" val="3428688704"/>
                    </a:ext>
                  </a:extLst>
                </a:gridCol>
                <a:gridCol w="4260056">
                  <a:extLst>
                    <a:ext uri="{9D8B030D-6E8A-4147-A177-3AD203B41FA5}">
                      <a16:colId xmlns:a16="http://schemas.microsoft.com/office/drawing/2014/main" val="234946367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ca-ES" sz="2100" dirty="0"/>
                        <a:t>Estudis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2100" dirty="0"/>
                        <a:t>Centre destí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2100" dirty="0"/>
                        <a:t>Destí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56034494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ca-ES" sz="1800" dirty="0"/>
                        <a:t>Pedagogia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 err="1"/>
                        <a:t>Pipilota</a:t>
                      </a:r>
                      <a:r>
                        <a:rPr lang="ca-ES" sz="1800" dirty="0"/>
                        <a:t> E.V.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ALEMANYA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407959887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ca-ES" sz="1800" dirty="0"/>
                        <a:t>Educació social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SOS </a:t>
                      </a:r>
                      <a:r>
                        <a:rPr lang="ca-ES" sz="1800" dirty="0" err="1"/>
                        <a:t>Kinderhorf</a:t>
                      </a:r>
                      <a:r>
                        <a:rPr lang="ca-ES" sz="1800" baseline="0" dirty="0"/>
                        <a:t> </a:t>
                      </a:r>
                      <a:r>
                        <a:rPr lang="ca-ES" sz="1800" baseline="0" dirty="0" err="1"/>
                        <a:t>Lüdenscheid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ALEMANYA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80093268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ca-ES" sz="1800" dirty="0"/>
                        <a:t>Treball social/Educació social/Pedagogia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 err="1"/>
                        <a:t>Landkreis</a:t>
                      </a:r>
                      <a:r>
                        <a:rPr lang="ca-ES" sz="1800" dirty="0"/>
                        <a:t> </a:t>
                      </a:r>
                      <a:r>
                        <a:rPr lang="ca-ES" sz="1800" dirty="0" err="1"/>
                        <a:t>Osnabruck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ALEMANYA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50344773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ca-ES" sz="1800" dirty="0"/>
                        <a:t>MEI/Educació</a:t>
                      </a:r>
                      <a:r>
                        <a:rPr lang="ca-ES" sz="1800" baseline="0" dirty="0"/>
                        <a:t> social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 err="1"/>
                        <a:t>Rheda-Wiedenbrück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ALEMANYA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7529118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ca-ES" sz="1800" dirty="0"/>
                        <a:t>MEP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Southern </a:t>
                      </a:r>
                      <a:r>
                        <a:rPr lang="ca-ES" sz="1800" dirty="0" err="1"/>
                        <a:t>Road</a:t>
                      </a:r>
                      <a:r>
                        <a:rPr lang="ca-ES" sz="1800" dirty="0"/>
                        <a:t> </a:t>
                      </a:r>
                      <a:r>
                        <a:rPr lang="ca-ES" sz="1800" dirty="0" err="1"/>
                        <a:t>Primary</a:t>
                      </a:r>
                      <a:r>
                        <a:rPr lang="ca-ES" sz="1800" dirty="0"/>
                        <a:t> </a:t>
                      </a:r>
                      <a:r>
                        <a:rPr lang="ca-ES" sz="1800" dirty="0" err="1"/>
                        <a:t>School</a:t>
                      </a:r>
                      <a:r>
                        <a:rPr lang="ca-ES" sz="1800" dirty="0"/>
                        <a:t> (6)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ANGLATERRA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93149409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ca-ES" sz="1800" dirty="0"/>
                        <a:t>MEP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 err="1"/>
                        <a:t>Evelina</a:t>
                      </a:r>
                      <a:r>
                        <a:rPr lang="ca-ES" sz="1800" dirty="0"/>
                        <a:t> Hospital </a:t>
                      </a:r>
                      <a:r>
                        <a:rPr lang="ca-ES" sz="1800" dirty="0" err="1"/>
                        <a:t>School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ANGLATERRA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4244168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ca-ES" sz="1800" dirty="0"/>
                        <a:t>MEP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International</a:t>
                      </a:r>
                      <a:r>
                        <a:rPr lang="ca-ES" sz="1800" baseline="0" dirty="0"/>
                        <a:t> </a:t>
                      </a:r>
                      <a:r>
                        <a:rPr lang="ca-ES" sz="1800" baseline="0" dirty="0" err="1"/>
                        <a:t>School</a:t>
                      </a:r>
                      <a:r>
                        <a:rPr lang="ca-ES" sz="1800" baseline="0" dirty="0"/>
                        <a:t> </a:t>
                      </a:r>
                      <a:r>
                        <a:rPr lang="ca-ES" sz="1800" baseline="0" dirty="0" err="1"/>
                        <a:t>Ghent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BÈLGICA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97932172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ca-ES" sz="1800" dirty="0"/>
                        <a:t>Psicologia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 err="1"/>
                        <a:t>Katholieke</a:t>
                      </a:r>
                      <a:r>
                        <a:rPr lang="ca-ES" sz="1800" dirty="0"/>
                        <a:t> </a:t>
                      </a:r>
                      <a:r>
                        <a:rPr lang="ca-ES" sz="1800" dirty="0" err="1"/>
                        <a:t>Univ</a:t>
                      </a:r>
                      <a:r>
                        <a:rPr lang="ca-ES" sz="1800" dirty="0"/>
                        <a:t> </a:t>
                      </a:r>
                      <a:r>
                        <a:rPr lang="ca-ES" sz="1800" dirty="0" err="1"/>
                        <a:t>Leuven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BÈLGICA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36381402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ca-ES" sz="1800" dirty="0"/>
                        <a:t>MEP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 err="1"/>
                        <a:t>Hunderpskolen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DINAMARCA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95750898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ca-ES" sz="1800" dirty="0"/>
                        <a:t>MEI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 err="1"/>
                        <a:t>Margethegardens</a:t>
                      </a:r>
                      <a:r>
                        <a:rPr lang="ca-ES" sz="1800" dirty="0"/>
                        <a:t> </a:t>
                      </a:r>
                      <a:r>
                        <a:rPr lang="ca-ES" sz="1800" dirty="0" err="1"/>
                        <a:t>Bornehus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DINAMARCA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60781126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ca-ES" sz="1800" dirty="0"/>
                        <a:t>MEP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 err="1"/>
                        <a:t>British</a:t>
                      </a:r>
                      <a:r>
                        <a:rPr lang="ca-ES" sz="1800" baseline="0" dirty="0"/>
                        <a:t> International </a:t>
                      </a:r>
                      <a:r>
                        <a:rPr lang="ca-ES" sz="1800" baseline="0" dirty="0" err="1"/>
                        <a:t>School</a:t>
                      </a:r>
                      <a:r>
                        <a:rPr lang="ca-ES" sz="1800" baseline="0" dirty="0"/>
                        <a:t> of Ljubljana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ESLOVÈNIA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16484757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ca-ES" sz="1800" dirty="0"/>
                        <a:t>MEP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 err="1"/>
                        <a:t>Rastaalan</a:t>
                      </a:r>
                      <a:r>
                        <a:rPr lang="ca-ES" sz="1800" dirty="0"/>
                        <a:t> </a:t>
                      </a:r>
                      <a:r>
                        <a:rPr lang="ca-ES" sz="1800" dirty="0" err="1"/>
                        <a:t>Koulu</a:t>
                      </a:r>
                      <a:r>
                        <a:rPr lang="ca-ES" sz="1800" dirty="0"/>
                        <a:t> (3)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FINLÀNDIA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7820545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ca-ES" sz="1800" dirty="0"/>
                        <a:t>Doble</a:t>
                      </a:r>
                      <a:r>
                        <a:rPr lang="ca-ES" sz="1800" baseline="0" dirty="0"/>
                        <a:t> titulació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Espoo International </a:t>
                      </a:r>
                      <a:r>
                        <a:rPr lang="ca-ES" sz="1800" dirty="0" err="1"/>
                        <a:t>School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FINLÀNDIA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44787307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ca-ES" sz="1800" dirty="0"/>
                        <a:t>MEP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La Bressola de Sant </a:t>
                      </a:r>
                      <a:r>
                        <a:rPr lang="ca-ES" sz="1800" dirty="0" err="1"/>
                        <a:t>galdric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FRANÇA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8932892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ca-ES" sz="1800" dirty="0"/>
                        <a:t>Psicologia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Casa </a:t>
                      </a:r>
                      <a:r>
                        <a:rPr lang="ca-ES" sz="1800" dirty="0" err="1"/>
                        <a:t>Alloggio</a:t>
                      </a:r>
                      <a:r>
                        <a:rPr lang="ca-ES" sz="1800" dirty="0"/>
                        <a:t> </a:t>
                      </a:r>
                      <a:r>
                        <a:rPr lang="ca-ES" sz="1800" dirty="0" err="1"/>
                        <a:t>Il</a:t>
                      </a:r>
                      <a:r>
                        <a:rPr lang="ca-ES" sz="1800" dirty="0"/>
                        <a:t> </a:t>
                      </a:r>
                      <a:r>
                        <a:rPr lang="ca-ES" sz="1800" dirty="0" err="1"/>
                        <a:t>Sgono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ITÀLIA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646486831"/>
                  </a:ext>
                </a:extLst>
              </a:tr>
              <a:tr h="564749">
                <a:tc>
                  <a:txBody>
                    <a:bodyPr/>
                    <a:lstStyle/>
                    <a:p>
                      <a:r>
                        <a:rPr lang="ca-ES" sz="1800" dirty="0"/>
                        <a:t>Doble titulació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Instituto </a:t>
                      </a:r>
                      <a:r>
                        <a:rPr lang="ca-ES" sz="1800" dirty="0" err="1"/>
                        <a:t>Compresnivo</a:t>
                      </a:r>
                      <a:r>
                        <a:rPr lang="ca-ES" sz="1800" dirty="0"/>
                        <a:t> </a:t>
                      </a:r>
                      <a:r>
                        <a:rPr lang="ca-ES" sz="1800" dirty="0" err="1"/>
                        <a:t>Statale</a:t>
                      </a:r>
                      <a:r>
                        <a:rPr lang="ca-ES" sz="1800" dirty="0"/>
                        <a:t> Leonardo da Vinci de </a:t>
                      </a:r>
                      <a:r>
                        <a:rPr lang="ca-ES" sz="1800" dirty="0" err="1"/>
                        <a:t>Pistoia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ITÀLIA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91060667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ca-ES" sz="1800" dirty="0"/>
                        <a:t>MEP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Instituto </a:t>
                      </a:r>
                      <a:r>
                        <a:rPr lang="ca-ES" sz="1800" dirty="0" err="1"/>
                        <a:t>Minutoli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ITÀLIA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93942757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ca-ES" sz="1800" dirty="0"/>
                        <a:t>MEI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 err="1"/>
                        <a:t>Cadiai</a:t>
                      </a:r>
                      <a:r>
                        <a:rPr lang="ca-ES" sz="1800" dirty="0"/>
                        <a:t> </a:t>
                      </a:r>
                      <a:r>
                        <a:rPr lang="ca-ES" sz="1800" dirty="0" err="1"/>
                        <a:t>Cooperative</a:t>
                      </a:r>
                      <a:r>
                        <a:rPr lang="ca-ES" sz="1800" dirty="0"/>
                        <a:t> </a:t>
                      </a:r>
                      <a:r>
                        <a:rPr lang="ca-ES" sz="1800" dirty="0" err="1"/>
                        <a:t>Sociale</a:t>
                      </a:r>
                      <a:r>
                        <a:rPr lang="ca-ES" sz="1800" dirty="0"/>
                        <a:t> (</a:t>
                      </a:r>
                      <a:r>
                        <a:rPr lang="ca-ES" sz="1800" dirty="0" err="1"/>
                        <a:t>Bologna</a:t>
                      </a:r>
                      <a:r>
                        <a:rPr lang="ca-ES" sz="1800" dirty="0"/>
                        <a:t>)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ITÀLIA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763862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960277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1343398" y="495300"/>
            <a:ext cx="15573001" cy="15121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a-ES" altLang="es-ES" sz="60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Exemples de places en països de la UE</a:t>
            </a:r>
          </a:p>
        </p:txBody>
      </p:sp>
      <p:graphicFrame>
        <p:nvGraphicFramePr>
          <p:cNvPr id="3" name="Contenidor de contingu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353135"/>
              </p:ext>
            </p:extLst>
          </p:nvPr>
        </p:nvGraphicFramePr>
        <p:xfrm>
          <a:off x="2163552" y="2628900"/>
          <a:ext cx="13960896" cy="69674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94395">
                  <a:extLst>
                    <a:ext uri="{9D8B030D-6E8A-4147-A177-3AD203B41FA5}">
                      <a16:colId xmlns:a16="http://schemas.microsoft.com/office/drawing/2014/main" val="3238550364"/>
                    </a:ext>
                  </a:extLst>
                </a:gridCol>
                <a:gridCol w="6312869">
                  <a:extLst>
                    <a:ext uri="{9D8B030D-6E8A-4147-A177-3AD203B41FA5}">
                      <a16:colId xmlns:a16="http://schemas.microsoft.com/office/drawing/2014/main" val="3428688704"/>
                    </a:ext>
                  </a:extLst>
                </a:gridCol>
                <a:gridCol w="4653632">
                  <a:extLst>
                    <a:ext uri="{9D8B030D-6E8A-4147-A177-3AD203B41FA5}">
                      <a16:colId xmlns:a16="http://schemas.microsoft.com/office/drawing/2014/main" val="2349463672"/>
                    </a:ext>
                  </a:extLst>
                </a:gridCol>
              </a:tblGrid>
              <a:tr h="531455">
                <a:tc>
                  <a:txBody>
                    <a:bodyPr/>
                    <a:lstStyle/>
                    <a:p>
                      <a:r>
                        <a:rPr lang="ca-ES" sz="2100" dirty="0"/>
                        <a:t>Estudis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2100" dirty="0"/>
                        <a:t>Centre destí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2100" dirty="0"/>
                        <a:t>Destí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560344944"/>
                  </a:ext>
                </a:extLst>
              </a:tr>
              <a:tr h="478309">
                <a:tc>
                  <a:txBody>
                    <a:bodyPr/>
                    <a:lstStyle/>
                    <a:p>
                      <a:r>
                        <a:rPr lang="ca-ES" sz="1800" dirty="0"/>
                        <a:t>MEP/MEI/DT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Universitat de Parma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ITÀLIA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4079598873"/>
                  </a:ext>
                </a:extLst>
              </a:tr>
              <a:tr h="478309">
                <a:tc>
                  <a:txBody>
                    <a:bodyPr/>
                    <a:lstStyle/>
                    <a:p>
                      <a:r>
                        <a:rPr lang="ca-ES" sz="1800" dirty="0"/>
                        <a:t>MEP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 err="1"/>
                        <a:t>Raelingen</a:t>
                      </a:r>
                      <a:r>
                        <a:rPr lang="ca-ES" sz="1800" dirty="0"/>
                        <a:t> </a:t>
                      </a:r>
                      <a:r>
                        <a:rPr lang="ca-ES" sz="1800" dirty="0" err="1"/>
                        <a:t>videregaende</a:t>
                      </a:r>
                      <a:r>
                        <a:rPr lang="ca-ES" sz="1800" dirty="0"/>
                        <a:t> </a:t>
                      </a:r>
                      <a:r>
                        <a:rPr lang="ca-ES" sz="1800" dirty="0" err="1"/>
                        <a:t>skole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NORUEGA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800932682"/>
                  </a:ext>
                </a:extLst>
              </a:tr>
              <a:tr h="656471">
                <a:tc>
                  <a:txBody>
                    <a:bodyPr/>
                    <a:lstStyle/>
                    <a:p>
                      <a:r>
                        <a:rPr lang="ca-ES" sz="1800" dirty="0"/>
                        <a:t>Psicologia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University of </a:t>
                      </a:r>
                      <a:r>
                        <a:rPr lang="ca-ES" sz="1800" dirty="0" err="1"/>
                        <a:t>Amstersdam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PAÏSOS BAIXOS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503447736"/>
                  </a:ext>
                </a:extLst>
              </a:tr>
              <a:tr h="478309">
                <a:tc>
                  <a:txBody>
                    <a:bodyPr/>
                    <a:lstStyle/>
                    <a:p>
                      <a:r>
                        <a:rPr lang="ca-ES" sz="1800" dirty="0"/>
                        <a:t>MEP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International </a:t>
                      </a:r>
                      <a:r>
                        <a:rPr lang="ca-ES" sz="1800" dirty="0" err="1"/>
                        <a:t>School</a:t>
                      </a:r>
                      <a:r>
                        <a:rPr lang="ca-ES" sz="1800" baseline="0" dirty="0"/>
                        <a:t> Eindhoven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PAÏSOS BAIXOS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931494098"/>
                  </a:ext>
                </a:extLst>
              </a:tr>
              <a:tr h="478309">
                <a:tc>
                  <a:txBody>
                    <a:bodyPr/>
                    <a:lstStyle/>
                    <a:p>
                      <a:r>
                        <a:rPr lang="ca-ES" sz="1800" dirty="0"/>
                        <a:t>Pedagogia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/>
                        <a:t>MOCCA </a:t>
                      </a:r>
                      <a:r>
                        <a:rPr lang="ca-ES" sz="1800" dirty="0" err="1"/>
                        <a:t>Expertisenetwerk</a:t>
                      </a:r>
                      <a:r>
                        <a:rPr lang="ca-ES" sz="1800" dirty="0"/>
                        <a:t> </a:t>
                      </a:r>
                      <a:r>
                        <a:rPr lang="ca-ES" sz="1800" dirty="0" err="1"/>
                        <a:t>Cultuureducatie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PAÏSOS BAIXOS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721131988"/>
                  </a:ext>
                </a:extLst>
              </a:tr>
              <a:tr h="478309">
                <a:tc>
                  <a:txBody>
                    <a:bodyPr/>
                    <a:lstStyle/>
                    <a:p>
                      <a:r>
                        <a:rPr lang="ca-ES" sz="1800" dirty="0"/>
                        <a:t>Doble titulació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Malmö University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SUÈCIA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424416800"/>
                  </a:ext>
                </a:extLst>
              </a:tr>
              <a:tr h="518169">
                <a:tc>
                  <a:txBody>
                    <a:bodyPr/>
                    <a:lstStyle/>
                    <a:p>
                      <a:r>
                        <a:rPr lang="ca-ES" sz="1800" dirty="0"/>
                        <a:t>Doble titulació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2000" b="0" kern="1200" dirty="0">
                          <a:solidFill>
                            <a:schemeClr val="dk1"/>
                          </a:solidFill>
                          <a:effectLst/>
                        </a:rPr>
                        <a:t>Nido </a:t>
                      </a:r>
                      <a:r>
                        <a:rPr lang="ca-ES" sz="2000" b="0" kern="1200" dirty="0" err="1">
                          <a:solidFill>
                            <a:schemeClr val="dk1"/>
                          </a:solidFill>
                          <a:effectLst/>
                        </a:rPr>
                        <a:t>Scuola</a:t>
                      </a:r>
                      <a:r>
                        <a:rPr lang="ca-ES" sz="20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ca-ES" sz="2000" b="0" kern="1200" dirty="0" err="1">
                          <a:solidFill>
                            <a:schemeClr val="dk1"/>
                          </a:solidFill>
                          <a:effectLst/>
                        </a:rPr>
                        <a:t>Jacaranda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ITÀLIA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811578864"/>
                  </a:ext>
                </a:extLst>
              </a:tr>
              <a:tr h="478309">
                <a:tc>
                  <a:txBody>
                    <a:bodyPr/>
                    <a:lstStyle/>
                    <a:p>
                      <a:r>
                        <a:rPr lang="ca-ES" sz="1800" dirty="0"/>
                        <a:t>Doble titulació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Tartu International </a:t>
                      </a:r>
                      <a:r>
                        <a:rPr lang="ca-ES" sz="1800" dirty="0" err="1"/>
                        <a:t>School</a:t>
                      </a:r>
                      <a:endParaRPr lang="ca-ES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ESTÒNIA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128851428"/>
                  </a:ext>
                </a:extLst>
              </a:tr>
              <a:tr h="478309">
                <a:tc>
                  <a:txBody>
                    <a:bodyPr/>
                    <a:lstStyle/>
                    <a:p>
                      <a:r>
                        <a:rPr lang="ca-ES" sz="1800" dirty="0"/>
                        <a:t>Doble titulació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Mimosa </a:t>
                      </a:r>
                      <a:r>
                        <a:rPr lang="ca-ES" sz="1800" kern="1200" dirty="0" err="1">
                          <a:solidFill>
                            <a:schemeClr val="dk1"/>
                          </a:solidFill>
                        </a:rPr>
                        <a:t>Ryhmis</a:t>
                      </a:r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a-ES" sz="1800" kern="1200" dirty="0" err="1">
                          <a:solidFill>
                            <a:schemeClr val="dk1"/>
                          </a:solidFill>
                        </a:rPr>
                        <a:t>Oy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FINLÀNDIA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070696341"/>
                  </a:ext>
                </a:extLst>
              </a:tr>
              <a:tr h="478309">
                <a:tc>
                  <a:txBody>
                    <a:bodyPr/>
                    <a:lstStyle/>
                    <a:p>
                      <a:r>
                        <a:rPr lang="ca-ES" sz="1800" dirty="0"/>
                        <a:t>Doble titulació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kern="1200" dirty="0" err="1">
                          <a:solidFill>
                            <a:schemeClr val="dk1"/>
                          </a:solidFill>
                        </a:rPr>
                        <a:t>Happy</a:t>
                      </a:r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a-ES" sz="1800" kern="1200" dirty="0" err="1">
                          <a:solidFill>
                            <a:schemeClr val="dk1"/>
                          </a:solidFill>
                        </a:rPr>
                        <a:t>Kids</a:t>
                      </a:r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 International </a:t>
                      </a:r>
                      <a:r>
                        <a:rPr lang="ca-ES" sz="1800" kern="1200" dirty="0" err="1">
                          <a:solidFill>
                            <a:schemeClr val="dk1"/>
                          </a:solidFill>
                        </a:rPr>
                        <a:t>Kindergarten</a:t>
                      </a:r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a-ES" sz="1800" kern="1200" dirty="0" err="1">
                          <a:solidFill>
                            <a:schemeClr val="dk1"/>
                          </a:solidFill>
                        </a:rPr>
                        <a:t>and</a:t>
                      </a:r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a-ES" sz="1800" kern="1200" dirty="0" err="1">
                          <a:solidFill>
                            <a:schemeClr val="dk1"/>
                          </a:solidFill>
                        </a:rPr>
                        <a:t>Nursery</a:t>
                      </a:r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 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HONGRIA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253310326"/>
                  </a:ext>
                </a:extLst>
              </a:tr>
              <a:tr h="478309">
                <a:tc>
                  <a:txBody>
                    <a:bodyPr/>
                    <a:lstStyle/>
                    <a:p>
                      <a:r>
                        <a:rPr lang="ca-ES" sz="1800" dirty="0"/>
                        <a:t>Doble titulació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</a:rPr>
                        <a:t>Colegio Español Federico García Lorca (Paris) 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FRANÇA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98274486"/>
                  </a:ext>
                </a:extLst>
              </a:tr>
              <a:tr h="478309">
                <a:tc>
                  <a:txBody>
                    <a:bodyPr/>
                    <a:lstStyle/>
                    <a:p>
                      <a:r>
                        <a:rPr lang="ca-ES" sz="1800" dirty="0"/>
                        <a:t>Doble titulació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King's College International School Cascais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PORTUGAL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699739991"/>
                  </a:ext>
                </a:extLst>
              </a:tr>
              <a:tr h="478309">
                <a:tc>
                  <a:txBody>
                    <a:bodyPr/>
                    <a:lstStyle/>
                    <a:p>
                      <a:r>
                        <a:rPr lang="ca-ES" sz="1800" dirty="0"/>
                        <a:t>Doble titulació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kern="1200" dirty="0" err="1">
                          <a:solidFill>
                            <a:schemeClr val="dk1"/>
                          </a:solidFill>
                        </a:rPr>
                        <a:t>Montessori</a:t>
                      </a:r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a-ES" sz="1800" kern="1200" dirty="0" err="1">
                          <a:solidFill>
                            <a:schemeClr val="dk1"/>
                          </a:solidFill>
                        </a:rPr>
                        <a:t>Children's</a:t>
                      </a:r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a-ES" sz="1800" kern="1200" dirty="0" err="1">
                          <a:solidFill>
                            <a:schemeClr val="dk1"/>
                          </a:solidFill>
                        </a:rPr>
                        <a:t>house</a:t>
                      </a:r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 / </a:t>
                      </a:r>
                      <a:r>
                        <a:rPr lang="ca-ES" sz="1800" kern="1200" dirty="0" err="1">
                          <a:solidFill>
                            <a:schemeClr val="dk1"/>
                          </a:solidFill>
                        </a:rPr>
                        <a:t>Montessori</a:t>
                      </a:r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a-ES" sz="1800" kern="1200" dirty="0" err="1">
                          <a:solidFill>
                            <a:schemeClr val="dk1"/>
                          </a:solidFill>
                        </a:rPr>
                        <a:t>Bornehus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DINAMARCA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231555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57894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3228975" y="266700"/>
            <a:ext cx="11830050" cy="12961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a-ES" altLang="ca-ES" sz="60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Tràmits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6C087F9-C158-8B82-1F8E-08C98F816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721204"/>
              </p:ext>
            </p:extLst>
          </p:nvPr>
        </p:nvGraphicFramePr>
        <p:xfrm>
          <a:off x="2987316" y="1849134"/>
          <a:ext cx="12313368" cy="7830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37247" y="692312"/>
            <a:ext cx="12780168" cy="9715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a-ES" altLang="ca-ES" sz="60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Destinacions possibles i ajuts (orientatiu)</a:t>
            </a:r>
            <a:endParaRPr lang="ca-ES" altLang="ca-ES" sz="6000" b="1" dirty="0">
              <a:solidFill>
                <a:srgbClr val="000000"/>
              </a:solidFill>
              <a:latin typeface="Open Sans 1 Ultra-Bold"/>
              <a:ea typeface="Open Sans 1 Ultra-Bold"/>
              <a:cs typeface="Open Sans 1 Ultra-Bold"/>
            </a:endParaRPr>
          </a:p>
        </p:txBody>
      </p:sp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179784"/>
              </p:ext>
            </p:extLst>
          </p:nvPr>
        </p:nvGraphicFramePr>
        <p:xfrm>
          <a:off x="2770585" y="2443200"/>
          <a:ext cx="12746831" cy="4206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34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860"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GRUP DE DESTÍ</a:t>
                      </a:r>
                      <a:endParaRPr kumimoji="0" lang="ca-ES" alt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6" marR="137166" marT="68550" marB="68550" anchor="ctr" horzOverflow="overflow"/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PAÍS DE DESTÍ</a:t>
                      </a:r>
                      <a:endParaRPr kumimoji="0" lang="ca-ES" alt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6" marR="137166" marT="68550" marB="68550" anchor="ctr" horzOverflow="overflow"/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AJUT</a:t>
                      </a:r>
                      <a:endParaRPr kumimoji="0" lang="ca-ES" alt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6" marR="137166" marT="68550" marB="685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380"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GRUP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Països amb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nivell de vida ALT</a:t>
                      </a:r>
                      <a:endParaRPr kumimoji="0" lang="ca-ES" alt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6" marR="137166" marT="68550" marB="68550" anchor="ctr" horzOverflow="overflow"/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a-ES" sz="2000" b="0" kern="1200" dirty="0">
                          <a:solidFill>
                            <a:schemeClr val="tx1"/>
                          </a:solidFill>
                          <a:effectLst/>
                        </a:rPr>
                        <a:t>Alemanya, Àustria, Bèlgica, Dinamarca, Finlàndia, França, Irlanda, Islàndia, Itàlia, Liechtenstein, Luxemburg, Noruega Països Baixos i Suècia</a:t>
                      </a:r>
                      <a:endParaRPr kumimoji="0" lang="ca-ES" alt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6" marR="137166" marT="68550" marB="68550" anchor="ctr" horzOverflow="overflow"/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MÍNIM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500€/mes</a:t>
                      </a:r>
                      <a:endParaRPr kumimoji="0" lang="ca-ES" altLang="es-ES" sz="2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6" marR="137166" marT="68550" marB="685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380"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GRUP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Països amb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nivell de vida MITJÀ</a:t>
                      </a:r>
                      <a:endParaRPr kumimoji="0" lang="ca-ES" alt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6" marR="137166" marT="68550" marB="68550" anchor="ctr" horzOverflow="overflow"/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b="0" kern="1200" dirty="0" err="1">
                          <a:solidFill>
                            <a:schemeClr val="tx1"/>
                          </a:solidFill>
                          <a:effectLst/>
                        </a:rPr>
                        <a:t>Eslovènia</a:t>
                      </a:r>
                      <a:r>
                        <a:rPr lang="pt-BR" sz="2000" b="0" kern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t-BR" sz="2000" b="0" kern="1200" dirty="0" err="1">
                          <a:solidFill>
                            <a:schemeClr val="tx1"/>
                          </a:solidFill>
                          <a:effectLst/>
                        </a:rPr>
                        <a:t>Eslovàquia</a:t>
                      </a:r>
                      <a:r>
                        <a:rPr lang="pt-BR" sz="2000" b="0" kern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t-BR" sz="2000" b="0" kern="1200" dirty="0" err="1">
                          <a:solidFill>
                            <a:schemeClr val="tx1"/>
                          </a:solidFill>
                          <a:effectLst/>
                        </a:rPr>
                        <a:t>Estònia</a:t>
                      </a:r>
                      <a:r>
                        <a:rPr lang="pt-BR" sz="2000" b="0" kern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t-BR" sz="2000" b="0" kern="1200" dirty="0" err="1">
                          <a:solidFill>
                            <a:schemeClr val="tx1"/>
                          </a:solidFill>
                          <a:effectLst/>
                        </a:rPr>
                        <a:t>Grècia</a:t>
                      </a:r>
                      <a:r>
                        <a:rPr lang="pt-BR" sz="2000" b="0" kern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t-BR" sz="2000" b="0" kern="1200" dirty="0" err="1">
                          <a:solidFill>
                            <a:schemeClr val="tx1"/>
                          </a:solidFill>
                          <a:effectLst/>
                        </a:rPr>
                        <a:t>Letònia</a:t>
                      </a:r>
                      <a:r>
                        <a:rPr lang="pt-BR" sz="2000" b="0" kern="1200" dirty="0">
                          <a:solidFill>
                            <a:schemeClr val="tx1"/>
                          </a:solidFill>
                          <a:effectLst/>
                        </a:rPr>
                        <a:t>, Malta, Portugal República </a:t>
                      </a:r>
                      <a:r>
                        <a:rPr lang="pt-BR" sz="2000" b="0" kern="1200" dirty="0" err="1">
                          <a:solidFill>
                            <a:schemeClr val="tx1"/>
                          </a:solidFill>
                          <a:effectLst/>
                        </a:rPr>
                        <a:t>Txeca</a:t>
                      </a:r>
                      <a:r>
                        <a:rPr lang="pt-BR" sz="2000" b="0" kern="1200" dirty="0">
                          <a:solidFill>
                            <a:schemeClr val="tx1"/>
                          </a:solidFill>
                          <a:effectLst/>
                        </a:rPr>
                        <a:t> i </a:t>
                      </a:r>
                      <a:r>
                        <a:rPr lang="pt-BR" sz="2000" b="0" kern="1200" dirty="0" err="1">
                          <a:solidFill>
                            <a:schemeClr val="tx1"/>
                          </a:solidFill>
                          <a:effectLst/>
                        </a:rPr>
                        <a:t>Xipre</a:t>
                      </a:r>
                      <a:endParaRPr kumimoji="0" lang="ca-ES" alt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6" marR="137166" marT="68550" marB="68550" anchor="ctr" horzOverflow="overflow"/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MÍNIM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450€/mes</a:t>
                      </a:r>
                      <a:endParaRPr kumimoji="0" lang="ca-ES" altLang="es-ES" sz="2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6" marR="137166" marT="68550" marB="6855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380"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GRUP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Països amb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nivell de vida BAIX</a:t>
                      </a:r>
                      <a:endParaRPr kumimoji="0" lang="ca-ES" alt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6" marR="137166" marT="68550" marB="68550" anchor="ctr" horzOverflow="overflow"/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a-ES" sz="2000" b="0" kern="1200" dirty="0">
                          <a:solidFill>
                            <a:schemeClr val="tx1"/>
                          </a:solidFill>
                          <a:effectLst/>
                        </a:rPr>
                        <a:t>Bulgària, Croàcia, Hongria, Lituània, Macedònia del Nord, Polònia, Romania, Sèrbia i Turquia</a:t>
                      </a:r>
                      <a:endParaRPr kumimoji="0" lang="ca-ES" alt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6" marR="137166" marT="68550" marB="68550" anchor="ctr" horzOverflow="overflow"/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4000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MÍNIM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400€/mes</a:t>
                      </a:r>
                      <a:endParaRPr kumimoji="0" lang="ca-ES" altLang="es-ES" sz="2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6" marR="137166" marT="68550" marB="6855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QuadreDeText 3">
            <a:extLst>
              <a:ext uri="{FF2B5EF4-FFF2-40B4-BE49-F238E27FC236}">
                <a16:creationId xmlns:a16="http://schemas.microsoft.com/office/drawing/2014/main" id="{84A8F389-602A-DB5B-D7EA-26B619EC3A95}"/>
              </a:ext>
            </a:extLst>
          </p:cNvPr>
          <p:cNvSpPr txBox="1"/>
          <p:nvPr/>
        </p:nvSpPr>
        <p:spPr>
          <a:xfrm>
            <a:off x="2737246" y="7090764"/>
            <a:ext cx="1349335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700" dirty="0">
                <a:solidFill>
                  <a:srgbClr val="1C2441"/>
                </a:solidFill>
                <a:latin typeface="Tiempos Text"/>
              </a:rPr>
              <a:t>L’ import pot ser complementat amb l’ajut</a:t>
            </a:r>
            <a:r>
              <a:rPr lang="ca-ES" sz="2700" b="1" dirty="0">
                <a:solidFill>
                  <a:srgbClr val="1C2441"/>
                </a:solidFill>
                <a:latin typeface="Tiempos Text"/>
              </a:rPr>
              <a:t> </a:t>
            </a:r>
            <a:r>
              <a:rPr lang="ca-ES" sz="2700" dirty="0">
                <a:solidFill>
                  <a:srgbClr val="1C2441"/>
                </a:solidFill>
                <a:latin typeface="Tiempos Text"/>
              </a:rPr>
              <a:t>MENYS OPORTUNITATS: +250€/mes (discapacitat 33% o més, becari </a:t>
            </a:r>
            <a:r>
              <a:rPr lang="ca-ES" sz="2700" dirty="0" err="1">
                <a:solidFill>
                  <a:srgbClr val="1C2441"/>
                </a:solidFill>
                <a:latin typeface="Tiempos Text"/>
              </a:rPr>
              <a:t>MECD</a:t>
            </a:r>
            <a:r>
              <a:rPr lang="ca-ES" sz="2700" dirty="0">
                <a:solidFill>
                  <a:srgbClr val="1C2441"/>
                </a:solidFill>
                <a:latin typeface="Tiempos Text"/>
              </a:rPr>
              <a:t> curs anterior)</a:t>
            </a:r>
          </a:p>
          <a:p>
            <a:endParaRPr lang="ca-ES" sz="2700" dirty="0"/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532BBA-7A6A-44D5-A305-082D826EF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Título">
            <a:extLst>
              <a:ext uri="{FF2B5EF4-FFF2-40B4-BE49-F238E27FC236}">
                <a16:creationId xmlns:a16="http://schemas.microsoft.com/office/drawing/2014/main" id="{7FFF778C-6E49-A0DC-B985-539508C29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099" y="1662398"/>
            <a:ext cx="16687800" cy="453650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a-ES" altLang="es-ES" sz="89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Convenis bilaterals per Pràctiques a l’estranger</a:t>
            </a:r>
            <a:br>
              <a:rPr lang="ca-ES" altLang="es-ES" sz="7300" b="1" dirty="0">
                <a:solidFill>
                  <a:srgbClr val="002060"/>
                </a:solidFill>
                <a:latin typeface="Georgia Pro Black" panose="02040A02050405020203" pitchFamily="18" charset="0"/>
              </a:rPr>
            </a:br>
            <a:br>
              <a:rPr lang="ca-ES" altLang="es-ES" sz="7300" b="1" dirty="0">
                <a:solidFill>
                  <a:srgbClr val="002060"/>
                </a:solidFill>
                <a:latin typeface="Georgia Pro Black" panose="02040A02050405020203" pitchFamily="18" charset="0"/>
              </a:rPr>
            </a:br>
            <a:r>
              <a:rPr lang="ca-ES" altLang="es-ES" sz="67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(Estades gestionades per la FEP)</a:t>
            </a:r>
            <a:br>
              <a:rPr lang="ca-ES" sz="4800" dirty="0">
                <a:solidFill>
                  <a:srgbClr val="00B0F0"/>
                </a:solidFill>
              </a:rPr>
            </a:br>
            <a:br>
              <a:rPr lang="ca-ES" altLang="es-ES" sz="4800" b="1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</a:br>
            <a:br>
              <a:rPr lang="ca-ES" altLang="es-ES" sz="4800" b="1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</a:br>
            <a:endParaRPr lang="ca-ES" altLang="es-ES" sz="4800" b="1" dirty="0"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6D6F8C07-59E0-B759-A463-C9E31708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4CDFA-D2AE-45B2-88BF-4B2010A19741}" type="slidenum">
              <a:rPr kumimoji="0" lang="ca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a-ES" alt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C:\Users\u2001724\Desktop\adaptive-images.jpg">
            <a:extLst>
              <a:ext uri="{FF2B5EF4-FFF2-40B4-BE49-F238E27FC236}">
                <a16:creationId xmlns:a16="http://schemas.microsoft.com/office/drawing/2014/main" id="{9A4E55CF-05F6-86AC-DC3C-2B3D59897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3" y="5683560"/>
            <a:ext cx="18426545" cy="530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89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A5EE3A54-C9EC-78C4-762F-FCD488483849}"/>
              </a:ext>
            </a:extLst>
          </p:cNvPr>
          <p:cNvSpPr/>
          <p:nvPr/>
        </p:nvSpPr>
        <p:spPr>
          <a:xfrm>
            <a:off x="-99977" y="0"/>
            <a:ext cx="6119777" cy="10477500"/>
          </a:xfrm>
          <a:custGeom>
            <a:avLst/>
            <a:gdLst/>
            <a:ahLst/>
            <a:cxnLst/>
            <a:rect l="l" t="t" r="r" b="b"/>
            <a:pathLst>
              <a:path w="812800" h="270933">
                <a:moveTo>
                  <a:pt x="0" y="0"/>
                </a:moveTo>
                <a:lnTo>
                  <a:pt x="812800" y="0"/>
                </a:lnTo>
                <a:lnTo>
                  <a:pt x="812800" y="270933"/>
                </a:lnTo>
                <a:lnTo>
                  <a:pt x="0" y="270933"/>
                </a:lnTo>
                <a:close/>
              </a:path>
            </a:pathLst>
          </a:custGeom>
          <a:solidFill>
            <a:srgbClr val="FEA302"/>
          </a:solidFill>
        </p:spPr>
        <p:txBody>
          <a:bodyPr/>
          <a:lstStyle/>
          <a:p>
            <a:endParaRPr lang="ca-E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90973" y="4644126"/>
            <a:ext cx="8715673" cy="118924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a-ES" altLang="ca-ES" sz="6000" b="1" dirty="0">
                <a:solidFill>
                  <a:srgbClr val="002060"/>
                </a:solidFill>
                <a:latin typeface="Georgia Pro Black" panose="02040A02050405020203" pitchFamily="18" charset="0"/>
              </a:rPr>
              <a:t> </a:t>
            </a:r>
            <a:r>
              <a:rPr lang="ca-ES" altLang="ca-ES" sz="67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Procediment pràctiques a l’estranger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0" y="1333500"/>
            <a:ext cx="9826860" cy="7236804"/>
          </a:xfrm>
          <a:ln>
            <a:noFill/>
          </a:ln>
        </p:spPr>
        <p:txBody>
          <a:bodyPr rtlCol="0">
            <a:no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  <a:defRPr/>
            </a:pPr>
            <a:endParaRPr lang="ca-ES" altLang="ca-ES" sz="3600" dirty="0"/>
          </a:p>
          <a:p>
            <a:pPr algn="just">
              <a:spcBef>
                <a:spcPts val="1800"/>
              </a:spcBef>
              <a:spcAft>
                <a:spcPts val="1800"/>
              </a:spcAft>
              <a:defRPr/>
            </a:pPr>
            <a:r>
              <a:rPr lang="ca-ES" altLang="ca-ES" sz="3600" dirty="0"/>
              <a:t>Realització de les </a:t>
            </a:r>
            <a:r>
              <a:rPr lang="ca-ES" altLang="ca-ES" sz="3600" b="1" dirty="0"/>
              <a:t>pràctiques en entitats de països de fora de la Unió Europea.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defRPr/>
            </a:pPr>
            <a:r>
              <a:rPr lang="ca-ES" altLang="ca-ES" sz="3600" dirty="0"/>
              <a:t>Els requisits els marca cada grau. 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defRPr/>
            </a:pPr>
            <a:r>
              <a:rPr lang="ca-ES" altLang="ca-ES" sz="3600" b="1" dirty="0"/>
              <a:t>No hi ha ajut econòmic, </a:t>
            </a:r>
            <a:r>
              <a:rPr lang="ca-ES" altLang="ca-ES" sz="3600" dirty="0"/>
              <a:t>però si reconeixement acadèmic de 3 crèdits.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defRPr/>
            </a:pPr>
            <a:r>
              <a:rPr lang="ca-ES" altLang="ca-ES" sz="3600" dirty="0"/>
              <a:t>Possibilitat de demanar ajut econòmic a través de la Convocatòria de projectes de cooperació- </a:t>
            </a:r>
            <a:r>
              <a:rPr lang="ca-ES" altLang="ca-ES" sz="3600" dirty="0">
                <a:hlinkClick r:id="rId2"/>
              </a:rPr>
              <a:t>Unitat de Compromís Social </a:t>
            </a:r>
            <a:r>
              <a:rPr lang="ca-ES" altLang="ca-ES" sz="3600" dirty="0"/>
              <a:t>(UCS) de la UdG.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" name="Imatge 29">
            <a:extLst>
              <a:ext uri="{FF2B5EF4-FFF2-40B4-BE49-F238E27FC236}">
                <a16:creationId xmlns:a16="http://schemas.microsoft.com/office/drawing/2014/main" id="{F5C7139F-6DE4-D3BC-5077-111D5E4E6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904875"/>
            <a:ext cx="11696700" cy="885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88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23F0DCA0-F22A-237B-4BC2-844DBD3BF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1147762"/>
            <a:ext cx="11353800" cy="799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8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95600" y="266700"/>
            <a:ext cx="13300992" cy="1404156"/>
          </a:xfrm>
        </p:spPr>
        <p:txBody>
          <a:bodyPr>
            <a:noAutofit/>
          </a:bodyPr>
          <a:lstStyle/>
          <a:p>
            <a:pPr>
              <a:lnSpc>
                <a:spcPts val="5059"/>
              </a:lnSpc>
            </a:pPr>
            <a:r>
              <a:rPr lang="ca-ES" sz="48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Períodes de mobilitat per cada grau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903741"/>
              </p:ext>
            </p:extLst>
          </p:nvPr>
        </p:nvGraphicFramePr>
        <p:xfrm>
          <a:off x="1219202" y="1648678"/>
          <a:ext cx="16025401" cy="782068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7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6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1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2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400" dirty="0">
                          <a:solidFill>
                            <a:schemeClr val="tx1"/>
                          </a:solidFill>
                          <a:effectLst/>
                          <a:latin typeface="Playfair Display" panose="00000500000000000000" pitchFamily="2" charset="0"/>
                        </a:rPr>
                        <a:t>Grau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400" dirty="0">
                          <a:solidFill>
                            <a:schemeClr val="tx1"/>
                          </a:solidFill>
                          <a:effectLst/>
                          <a:latin typeface="Playfair Display" panose="00000500000000000000" pitchFamily="2" charset="0"/>
                        </a:rPr>
                        <a:t>Curs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400" dirty="0">
                          <a:solidFill>
                            <a:schemeClr val="tx1"/>
                          </a:solidFill>
                          <a:effectLst/>
                          <a:latin typeface="Playfair Display" panose="00000500000000000000" pitchFamily="2" charset="0"/>
                        </a:rPr>
                        <a:t>Assignatures 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400" dirty="0">
                          <a:solidFill>
                            <a:schemeClr val="tx1"/>
                          </a:solidFill>
                          <a:effectLst/>
                          <a:latin typeface="Playfair Display" panose="00000500000000000000" pitchFamily="2" charset="0"/>
                        </a:rPr>
                        <a:t>Pràctiques 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400" dirty="0">
                          <a:solidFill>
                            <a:schemeClr val="tx1"/>
                          </a:solidFill>
                          <a:effectLst/>
                          <a:latin typeface="Playfair Display" panose="00000500000000000000" pitchFamily="2" charset="0"/>
                        </a:rPr>
                        <a:t>anual/semestral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solidFill>
                            <a:schemeClr val="tx1"/>
                          </a:solidFill>
                          <a:effectLst/>
                          <a:latin typeface="Playfair Display" panose="00000500000000000000" pitchFamily="2" charset="0"/>
                        </a:rPr>
                        <a:t>MEP/MEI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3r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Sí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Sí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700" dirty="0">
                          <a:effectLst/>
                          <a:latin typeface="Playfair Display" panose="00000500000000000000" pitchFamily="2" charset="0"/>
                        </a:rPr>
                        <a:t>Anual/ semestral (Pràctiques 1r sem)</a:t>
                      </a:r>
                      <a:endParaRPr lang="es-ES" sz="27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91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4t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>
                          <a:effectLst/>
                          <a:latin typeface="Playfair Display" panose="00000500000000000000" pitchFamily="2" charset="0"/>
                        </a:rPr>
                        <a:t>Sí </a:t>
                      </a:r>
                      <a:endParaRPr lang="es-ES" sz="300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Sí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700" dirty="0">
                          <a:effectLst/>
                          <a:latin typeface="Playfair Display" panose="00000500000000000000" pitchFamily="2" charset="0"/>
                        </a:rPr>
                        <a:t>1r semestre /2n semestre (menció)</a:t>
                      </a:r>
                      <a:endParaRPr lang="es-ES" sz="27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08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solidFill>
                            <a:schemeClr val="tx1"/>
                          </a:solidFill>
                          <a:effectLst/>
                          <a:latin typeface="Playfair Display" panose="00000500000000000000" pitchFamily="2" charset="0"/>
                        </a:rPr>
                        <a:t>Doble titulació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3r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Sí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Sí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700" dirty="0">
                          <a:effectLst/>
                          <a:latin typeface="Playfair Display" panose="00000500000000000000" pitchFamily="2" charset="0"/>
                        </a:rPr>
                        <a:t>Anual</a:t>
                      </a:r>
                      <a:endParaRPr lang="es-ES" sz="27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081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4t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>
                          <a:effectLst/>
                          <a:latin typeface="Playfair Display" panose="00000500000000000000" pitchFamily="2" charset="0"/>
                        </a:rPr>
                        <a:t>Sí </a:t>
                      </a:r>
                      <a:endParaRPr lang="es-ES" sz="300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>
                          <a:effectLst/>
                          <a:latin typeface="Playfair Display" panose="00000500000000000000" pitchFamily="2" charset="0"/>
                        </a:rPr>
                        <a:t>Sí</a:t>
                      </a:r>
                      <a:endParaRPr lang="es-ES" sz="300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700" dirty="0">
                          <a:effectLst/>
                          <a:latin typeface="Playfair Display" panose="00000500000000000000" pitchFamily="2" charset="0"/>
                        </a:rPr>
                        <a:t>Anual</a:t>
                      </a:r>
                      <a:endParaRPr lang="es-ES" sz="27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23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5è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No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Sí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700" dirty="0">
                          <a:effectLst/>
                          <a:latin typeface="Playfair Display" panose="00000500000000000000" pitchFamily="2" charset="0"/>
                        </a:rPr>
                        <a:t>1r semestre (menció) / 2n semestre</a:t>
                      </a:r>
                      <a:endParaRPr lang="es-ES" sz="27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91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solidFill>
                            <a:schemeClr val="tx1"/>
                          </a:solidFill>
                          <a:effectLst/>
                          <a:latin typeface="Playfair Display" panose="00000500000000000000" pitchFamily="2" charset="0"/>
                        </a:rPr>
                        <a:t>Educació social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3r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Sí</a:t>
                      </a:r>
                      <a:endParaRPr lang="es-ES" sz="3000" baseline="30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Sí 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700" dirty="0">
                          <a:effectLst/>
                          <a:latin typeface="Playfair Display" panose="00000500000000000000" pitchFamily="2" charset="0"/>
                        </a:rPr>
                        <a:t>semestral/semestral</a:t>
                      </a:r>
                      <a:endParaRPr lang="es-ES" sz="27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9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4t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Sí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Sí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700" dirty="0">
                          <a:effectLst/>
                          <a:latin typeface="Playfair Display" panose="00000500000000000000" pitchFamily="2" charset="0"/>
                        </a:rPr>
                        <a:t>Anual/semestral</a:t>
                      </a:r>
                      <a:r>
                        <a:rPr lang="es-ES" sz="2700" baseline="0" dirty="0">
                          <a:effectLst/>
                          <a:latin typeface="Playfair Display" panose="00000500000000000000" pitchFamily="2" charset="0"/>
                        </a:rPr>
                        <a:t> </a:t>
                      </a:r>
                      <a:r>
                        <a:rPr lang="ca-ES" sz="2700" dirty="0">
                          <a:effectLst/>
                          <a:latin typeface="Playfair Display" panose="00000500000000000000" pitchFamily="2" charset="0"/>
                        </a:rPr>
                        <a:t>(Pràctiques 1r sem)</a:t>
                      </a:r>
                      <a:endParaRPr lang="es-ES" sz="27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577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solidFill>
                            <a:schemeClr val="tx1"/>
                          </a:solidFill>
                          <a:effectLst/>
                          <a:latin typeface="Playfair Display" panose="00000500000000000000" pitchFamily="2" charset="0"/>
                        </a:rPr>
                        <a:t>Treball social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3r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>
                          <a:effectLst/>
                          <a:latin typeface="Playfair Display" panose="00000500000000000000" pitchFamily="2" charset="0"/>
                        </a:rPr>
                        <a:t>Sí</a:t>
                      </a:r>
                      <a:endParaRPr lang="es-ES" sz="300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No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700">
                          <a:effectLst/>
                          <a:latin typeface="Playfair Display" panose="00000500000000000000" pitchFamily="2" charset="0"/>
                        </a:rPr>
                        <a:t>Anual/semestral</a:t>
                      </a:r>
                      <a:endParaRPr lang="es-ES" sz="270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35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4t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Sí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Sí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700" dirty="0">
                          <a:effectLst/>
                          <a:latin typeface="Playfair Display" panose="00000500000000000000" pitchFamily="2" charset="0"/>
                        </a:rPr>
                        <a:t>Anual/semestral </a:t>
                      </a:r>
                      <a:r>
                        <a:rPr lang="ca-ES" sz="2700" dirty="0">
                          <a:effectLst/>
                          <a:latin typeface="Playfair Display" panose="00000500000000000000" pitchFamily="2" charset="0"/>
                        </a:rPr>
                        <a:t>(Pràctiques 1r sem)</a:t>
                      </a:r>
                      <a:endParaRPr lang="es-ES" sz="27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00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solidFill>
                            <a:schemeClr val="tx1"/>
                          </a:solidFill>
                          <a:effectLst/>
                          <a:latin typeface="Playfair Display" panose="00000500000000000000" pitchFamily="2" charset="0"/>
                        </a:rPr>
                        <a:t>Pedagogia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3r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>
                          <a:effectLst/>
                          <a:latin typeface="Playfair Display" panose="00000500000000000000" pitchFamily="2" charset="0"/>
                        </a:rPr>
                        <a:t>Sí</a:t>
                      </a:r>
                      <a:endParaRPr lang="es-ES" sz="300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Sí 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700" dirty="0">
                          <a:effectLst/>
                          <a:latin typeface="Playfair Display" panose="00000500000000000000" pitchFamily="2" charset="0"/>
                        </a:rPr>
                        <a:t>Anual/semestral (Pràctiques 2n sem)</a:t>
                      </a:r>
                      <a:endParaRPr lang="es-ES" sz="27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00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4t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Sí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--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700" dirty="0">
                          <a:effectLst/>
                          <a:latin typeface="Playfair Display" panose="00000500000000000000" pitchFamily="2" charset="0"/>
                        </a:rPr>
                        <a:t>Anual/semestral</a:t>
                      </a:r>
                      <a:endParaRPr lang="es-ES" sz="27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00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solidFill>
                            <a:schemeClr val="tx1"/>
                          </a:solidFill>
                          <a:effectLst/>
                          <a:latin typeface="Playfair Display" panose="00000500000000000000" pitchFamily="2" charset="0"/>
                        </a:rPr>
                        <a:t>Psicologia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3r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Sí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No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700">
                          <a:effectLst/>
                          <a:latin typeface="Playfair Display" panose="00000500000000000000" pitchFamily="2" charset="0"/>
                        </a:rPr>
                        <a:t>Anual/semestral</a:t>
                      </a:r>
                      <a:endParaRPr lang="es-ES" sz="270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00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4t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Sí</a:t>
                      </a:r>
                      <a:endParaRPr lang="es-ES" sz="30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3000" dirty="0">
                          <a:effectLst/>
                          <a:latin typeface="Playfair Display" panose="00000500000000000000" pitchFamily="2" charset="0"/>
                        </a:rPr>
                        <a:t>Sí</a:t>
                      </a:r>
                      <a:endParaRPr lang="es-ES" sz="27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700" dirty="0">
                          <a:effectLst/>
                          <a:latin typeface="Playfair Display" panose="00000500000000000000" pitchFamily="2" charset="0"/>
                        </a:rPr>
                        <a:t>Anual/semestral</a:t>
                      </a:r>
                      <a:endParaRPr lang="es-ES" sz="2700" dirty="0">
                        <a:solidFill>
                          <a:schemeClr val="tx1"/>
                        </a:solidFill>
                        <a:effectLst/>
                        <a:latin typeface="Playfair Display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114800" y="9639300"/>
            <a:ext cx="12961143" cy="4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0975" indent="-180975" eaLnBrk="0" hangingPunct="0"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a-ES" altLang="ca-ES" sz="2700" dirty="0">
                <a:latin typeface="Playfair Display" panose="00000500000000000000" pitchFamily="2" charset="0"/>
              </a:rPr>
              <a:t>Les pràctiques de conveni bilateral només es poden fer a partir de 4t</a:t>
            </a:r>
          </a:p>
        </p:txBody>
      </p:sp>
    </p:spTree>
    <p:extLst>
      <p:ext uri="{BB962C8B-B14F-4D97-AF65-F5344CB8AC3E}">
        <p14:creationId xmlns:p14="http://schemas.microsoft.com/office/powerpoint/2010/main" val="2485755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CD76EFC-28A0-F366-EDC4-EB5C8836D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7" y="1609725"/>
            <a:ext cx="11363325" cy="7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62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81B01F93-148D-383D-A97E-BBD01994E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75" y="933450"/>
            <a:ext cx="11296650" cy="842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977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E35B0A31-C5BE-3677-9169-58EB873DB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2271712"/>
            <a:ext cx="113919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032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3504" y="498984"/>
            <a:ext cx="13300992" cy="97322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a-ES" altLang="ca-ES" sz="60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Tràmits pràctiques a l’estranger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F76912D-CC60-4E3B-AF12-4E894FDB0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876608"/>
              </p:ext>
            </p:extLst>
          </p:nvPr>
        </p:nvGraphicFramePr>
        <p:xfrm>
          <a:off x="2879304" y="2116078"/>
          <a:ext cx="14113296" cy="799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9444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>
            <a:extLst>
              <a:ext uri="{FF2B5EF4-FFF2-40B4-BE49-F238E27FC236}">
                <a16:creationId xmlns:a16="http://schemas.microsoft.com/office/drawing/2014/main" id="{7A47B931-FFC7-381B-8866-866BE4544592}"/>
              </a:ext>
            </a:extLst>
          </p:cNvPr>
          <p:cNvSpPr/>
          <p:nvPr/>
        </p:nvSpPr>
        <p:spPr>
          <a:xfrm>
            <a:off x="12168223" y="-16329"/>
            <a:ext cx="6119777" cy="10303329"/>
          </a:xfrm>
          <a:custGeom>
            <a:avLst/>
            <a:gdLst/>
            <a:ahLst/>
            <a:cxnLst/>
            <a:rect l="l" t="t" r="r" b="b"/>
            <a:pathLst>
              <a:path w="812800" h="270933">
                <a:moveTo>
                  <a:pt x="0" y="0"/>
                </a:moveTo>
                <a:lnTo>
                  <a:pt x="812800" y="0"/>
                </a:lnTo>
                <a:lnTo>
                  <a:pt x="812800" y="270933"/>
                </a:lnTo>
                <a:lnTo>
                  <a:pt x="0" y="270933"/>
                </a:lnTo>
                <a:close/>
              </a:path>
            </a:pathLst>
          </a:custGeom>
          <a:solidFill>
            <a:srgbClr val="FEA302"/>
          </a:solidFill>
        </p:spPr>
        <p:txBody>
          <a:bodyPr/>
          <a:lstStyle/>
          <a:p>
            <a:endParaRPr lang="ca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000" y="1714500"/>
            <a:ext cx="6000971" cy="2562363"/>
          </a:xfrm>
        </p:spPr>
        <p:txBody>
          <a:bodyPr anchor="ctr">
            <a:noAutofit/>
          </a:bodyPr>
          <a:lstStyle/>
          <a:p>
            <a:r>
              <a:rPr lang="ca-ES" sz="60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Tràmits comuns a tots els programes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85800" y="4257813"/>
            <a:ext cx="8077197" cy="5654753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1800"/>
              </a:spcBef>
              <a:spcAft>
                <a:spcPts val="900"/>
              </a:spcAft>
              <a:buNone/>
            </a:pPr>
            <a:r>
              <a:rPr lang="ca-ES" sz="3600" dirty="0"/>
              <a:t>Sessió</a:t>
            </a:r>
            <a:r>
              <a:rPr lang="ca-ES" sz="2550" dirty="0"/>
              <a:t> </a:t>
            </a:r>
            <a:r>
              <a:rPr lang="ca-ES" sz="3600" dirty="0"/>
              <a:t>informativa de procediment pels estudiants </a:t>
            </a:r>
            <a:r>
              <a:rPr lang="ca-ES" sz="3600" dirty="0" err="1"/>
              <a:t>outcoming</a:t>
            </a:r>
            <a:r>
              <a:rPr lang="ca-ES" sz="3600" dirty="0"/>
              <a:t> amb plaça assignada</a:t>
            </a:r>
          </a:p>
          <a:p>
            <a:pPr marL="0" indent="0" algn="ctr">
              <a:spcBef>
                <a:spcPts val="1800"/>
              </a:spcBef>
              <a:spcAft>
                <a:spcPts val="900"/>
              </a:spcAft>
              <a:buNone/>
            </a:pPr>
            <a:r>
              <a:rPr lang="ca-ES" sz="3600" b="1" dirty="0">
                <a:solidFill>
                  <a:schemeClr val="accent6">
                    <a:lumMod val="75000"/>
                  </a:schemeClr>
                </a:solidFill>
              </a:rPr>
              <a:t>26 de març de 2026 a les 13 h               Sala d’Actes FEP</a:t>
            </a:r>
          </a:p>
          <a:p>
            <a:pPr>
              <a:spcBef>
                <a:spcPts val="1800"/>
              </a:spcBef>
              <a:spcAft>
                <a:spcPts val="900"/>
              </a:spcAft>
            </a:pPr>
            <a:endParaRPr lang="ca-ES" sz="2550" b="1" dirty="0"/>
          </a:p>
        </p:txBody>
      </p:sp>
      <p:pic>
        <p:nvPicPr>
          <p:cNvPr id="6" name="Picture 5" descr="Hands typing on laptop keyboard">
            <a:extLst>
              <a:ext uri="{FF2B5EF4-FFF2-40B4-BE49-F238E27FC236}">
                <a16:creationId xmlns:a16="http://schemas.microsoft.com/office/drawing/2014/main" id="{EE0549E8-5FBC-C18B-94F5-7BBED381D5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6" r="30586"/>
          <a:stretch/>
        </p:blipFill>
        <p:spPr>
          <a:xfrm>
            <a:off x="10001021" y="-16329"/>
            <a:ext cx="6000980" cy="10303329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489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>
            <a:extLst>
              <a:ext uri="{FF2B5EF4-FFF2-40B4-BE49-F238E27FC236}">
                <a16:creationId xmlns:a16="http://schemas.microsoft.com/office/drawing/2014/main" id="{0BD668EC-3364-43F2-2D34-607A7D0683F2}"/>
              </a:ext>
            </a:extLst>
          </p:cNvPr>
          <p:cNvSpPr/>
          <p:nvPr/>
        </p:nvSpPr>
        <p:spPr>
          <a:xfrm>
            <a:off x="12168223" y="-16329"/>
            <a:ext cx="6119777" cy="10303329"/>
          </a:xfrm>
          <a:custGeom>
            <a:avLst/>
            <a:gdLst/>
            <a:ahLst/>
            <a:cxnLst/>
            <a:rect l="l" t="t" r="r" b="b"/>
            <a:pathLst>
              <a:path w="812800" h="270933">
                <a:moveTo>
                  <a:pt x="0" y="0"/>
                </a:moveTo>
                <a:lnTo>
                  <a:pt x="812800" y="0"/>
                </a:lnTo>
                <a:lnTo>
                  <a:pt x="812800" y="270933"/>
                </a:lnTo>
                <a:lnTo>
                  <a:pt x="0" y="270933"/>
                </a:lnTo>
                <a:close/>
              </a:path>
            </a:pathLst>
          </a:custGeom>
          <a:solidFill>
            <a:srgbClr val="FEA302"/>
          </a:solidFill>
        </p:spPr>
        <p:txBody>
          <a:bodyPr/>
          <a:lstStyle/>
          <a:p>
            <a:endParaRPr lang="ca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38400" y="1417265"/>
            <a:ext cx="14835223" cy="1296144"/>
          </a:xfrm>
        </p:spPr>
        <p:txBody>
          <a:bodyPr>
            <a:noAutofit/>
          </a:bodyPr>
          <a:lstStyle/>
          <a:p>
            <a:r>
              <a:rPr lang="ca-ES" sz="60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Sessions informatives </a:t>
            </a:r>
            <a:br>
              <a:rPr lang="ca-ES" sz="60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</a:br>
            <a:r>
              <a:rPr lang="ca-ES" sz="60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generals Oficina Internacional (OI)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idx="1"/>
          </p:nvPr>
        </p:nvSpPr>
        <p:spPr>
          <a:xfrm>
            <a:off x="2743200" y="36957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>
                <a:highlight>
                  <a:srgbClr val="FFFF00"/>
                </a:highlight>
              </a:rPr>
              <a:t> </a:t>
            </a:r>
          </a:p>
          <a:p>
            <a:pPr lvl="0"/>
            <a:r>
              <a:rPr lang="ca-ES" sz="3600" b="1" dirty="0"/>
              <a:t>Campus Barri Vell: 15 de gener 2027 a les 13:00 Sala d’actes de la FEP</a:t>
            </a:r>
          </a:p>
          <a:p>
            <a:pPr marL="0" lvl="0" indent="0">
              <a:buNone/>
            </a:pPr>
            <a:endParaRPr lang="ca-ES" sz="3600" b="1" dirty="0">
              <a:highlight>
                <a:srgbClr val="FFFF00"/>
              </a:highlight>
            </a:endParaRPr>
          </a:p>
          <a:p>
            <a:pPr marL="0" lvl="0" indent="0" algn="ctr">
              <a:buNone/>
            </a:pPr>
            <a:r>
              <a:rPr lang="ca-ES" b="1" dirty="0"/>
              <a:t>Altres sessions informatives OI a altres centres a: </a:t>
            </a:r>
            <a:r>
              <a:rPr lang="ca-ES" sz="3000" b="1" dirty="0" err="1">
                <a:hlinkClick r:id="rId2"/>
              </a:rPr>
              <a:t>https</a:t>
            </a:r>
            <a:r>
              <a:rPr lang="ca-ES" sz="3000" b="1" dirty="0">
                <a:hlinkClick r:id="rId2"/>
              </a:rPr>
              <a:t>://</a:t>
            </a:r>
            <a:r>
              <a:rPr lang="ca-ES" sz="3000" b="1" dirty="0" err="1">
                <a:hlinkClick r:id="rId2"/>
              </a:rPr>
              <a:t>www.udg.edu</a:t>
            </a:r>
            <a:r>
              <a:rPr lang="ca-ES" sz="3000" b="1" dirty="0">
                <a:hlinkClick r:id="rId2"/>
              </a:rPr>
              <a:t>/ca/internacional/estudiants-i-personal-de-la-</a:t>
            </a:r>
            <a:r>
              <a:rPr lang="ca-ES" sz="3000" b="1" dirty="0" err="1">
                <a:hlinkClick r:id="rId2"/>
              </a:rPr>
              <a:t>udg</a:t>
            </a:r>
            <a:r>
              <a:rPr lang="ca-ES" sz="3000" b="1" dirty="0">
                <a:hlinkClick r:id="rId2"/>
              </a:rPr>
              <a:t>/vols-marxar/sessions-informatives</a:t>
            </a:r>
            <a:endParaRPr lang="ca-ES" sz="3000" b="1" dirty="0"/>
          </a:p>
          <a:p>
            <a:pPr marL="0" lvl="0" indent="0" algn="ctr">
              <a:buNone/>
            </a:pPr>
            <a:endParaRPr lang="ca-ES" sz="3600" b="1" dirty="0"/>
          </a:p>
          <a:p>
            <a:pPr marL="0" lvl="0" indent="0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714467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2">
            <a:extLst>
              <a:ext uri="{FF2B5EF4-FFF2-40B4-BE49-F238E27FC236}">
                <a16:creationId xmlns:a16="http://schemas.microsoft.com/office/drawing/2014/main" id="{A67946EF-3852-C87E-D183-3A2F20EC29FD}"/>
              </a:ext>
            </a:extLst>
          </p:cNvPr>
          <p:cNvSpPr/>
          <p:nvPr/>
        </p:nvSpPr>
        <p:spPr>
          <a:xfrm>
            <a:off x="-99977" y="0"/>
            <a:ext cx="6119777" cy="10477500"/>
          </a:xfrm>
          <a:custGeom>
            <a:avLst/>
            <a:gdLst/>
            <a:ahLst/>
            <a:cxnLst/>
            <a:rect l="l" t="t" r="r" b="b"/>
            <a:pathLst>
              <a:path w="812800" h="270933">
                <a:moveTo>
                  <a:pt x="0" y="0"/>
                </a:moveTo>
                <a:lnTo>
                  <a:pt x="812800" y="0"/>
                </a:lnTo>
                <a:lnTo>
                  <a:pt x="812800" y="270933"/>
                </a:lnTo>
                <a:lnTo>
                  <a:pt x="0" y="270933"/>
                </a:lnTo>
                <a:close/>
              </a:path>
            </a:pathLst>
          </a:custGeom>
          <a:solidFill>
            <a:srgbClr val="FEA302"/>
          </a:solidFill>
        </p:spPr>
        <p:txBody>
          <a:bodyPr/>
          <a:lstStyle/>
          <a:p>
            <a:endParaRPr lang="ca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212289" y="1830053"/>
            <a:ext cx="12344400" cy="1167147"/>
          </a:xfrm>
        </p:spPr>
        <p:txBody>
          <a:bodyPr>
            <a:noAutofit/>
          </a:bodyPr>
          <a:lstStyle/>
          <a:p>
            <a:r>
              <a:rPr lang="ca-ES" sz="60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Assegurança </a:t>
            </a:r>
            <a:br>
              <a:rPr lang="ca-ES" sz="60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</a:br>
            <a:r>
              <a:rPr lang="ca-ES" sz="60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UdG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2" y="1309074"/>
            <a:ext cx="12344400" cy="4644516"/>
          </a:xfrm>
          <a:noFill/>
          <a:ln>
            <a:noFill/>
          </a:ln>
        </p:spPr>
        <p:txBody>
          <a:bodyPr/>
          <a:lstStyle/>
          <a:p>
            <a:pPr>
              <a:spcBef>
                <a:spcPts val="1800"/>
              </a:spcBef>
              <a:spcAft>
                <a:spcPts val="900"/>
              </a:spcAft>
            </a:pPr>
            <a:r>
              <a:rPr lang="ca-ES" sz="3600" dirty="0"/>
              <a:t>Abans de marxar </a:t>
            </a:r>
            <a:r>
              <a:rPr lang="ca-ES" sz="3600" b="1" dirty="0"/>
              <a:t>cal haver contractat l’assegurança UdG </a:t>
            </a:r>
            <a:r>
              <a:rPr lang="ca-ES" sz="3600" dirty="0"/>
              <a:t>de mobilitat per estudiants, obligatòria en cas de pràctiques a l’estranger (</a:t>
            </a:r>
            <a:r>
              <a:rPr lang="ca-ES" sz="3600" dirty="0" err="1"/>
              <a:t>Traineeship</a:t>
            </a:r>
            <a:r>
              <a:rPr lang="ca-ES" sz="3600" dirty="0"/>
              <a:t> i Convenis bilaterals)</a:t>
            </a:r>
          </a:p>
          <a:p>
            <a:pPr>
              <a:spcBef>
                <a:spcPts val="1800"/>
              </a:spcBef>
              <a:spcAft>
                <a:spcPts val="900"/>
              </a:spcAft>
            </a:pPr>
            <a:r>
              <a:rPr lang="ca-ES" sz="3600" dirty="0"/>
              <a:t>Trobareu les explicacions i els impresos de sol·licitud a </a:t>
            </a:r>
            <a:r>
              <a:rPr lang="ca-ES" sz="3600" dirty="0">
                <a:hlinkClick r:id="rId2"/>
              </a:rPr>
              <a:t>https://www.udg.edu/ca/viu/Serveis-universitaris/Assegurances#3</a:t>
            </a:r>
            <a:endParaRPr lang="ca-ES" sz="3600" dirty="0"/>
          </a:p>
          <a:p>
            <a:pPr>
              <a:spcBef>
                <a:spcPts val="1800"/>
              </a:spcBef>
              <a:spcAft>
                <a:spcPts val="900"/>
              </a:spcAft>
            </a:pPr>
            <a:r>
              <a:rPr lang="ca-ES" sz="3600" dirty="0"/>
              <a:t>Preus vigents curs 25-26: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77DA9-ABC9-4070-AEFF-082CCE7B09D6}" type="slidenum">
              <a:rPr lang="ca-ES" altLang="es-ES" smtClean="0"/>
              <a:pPr>
                <a:defRPr/>
              </a:pPr>
              <a:t>46</a:t>
            </a:fld>
            <a:endParaRPr lang="ca-ES" altLang="es-ES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680467"/>
              </p:ext>
            </p:extLst>
          </p:nvPr>
        </p:nvGraphicFramePr>
        <p:xfrm>
          <a:off x="4724400" y="6718300"/>
          <a:ext cx="12421380" cy="278892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484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4440">
                <a:tc>
                  <a:txBody>
                    <a:bodyPr/>
                    <a:lstStyle/>
                    <a:p>
                      <a:r>
                        <a:rPr lang="ca-ES" sz="3600" dirty="0"/>
                        <a:t>Durada</a:t>
                      </a:r>
                      <a:endParaRPr lang="ca-ES" sz="36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3600" dirty="0"/>
                        <a:t>EUA,</a:t>
                      </a:r>
                      <a:r>
                        <a:rPr lang="ca-ES" sz="3600" baseline="0" dirty="0"/>
                        <a:t> Canadà, Japó i Mèxic</a:t>
                      </a:r>
                      <a:endParaRPr lang="ca-ES" sz="36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3600" dirty="0"/>
                        <a:t>Mundial</a:t>
                      </a:r>
                    </a:p>
                    <a:p>
                      <a:pPr algn="ctr"/>
                      <a:r>
                        <a:rPr lang="ca-ES" sz="3000" dirty="0"/>
                        <a:t>(excepte EUA, Canadà, Japó i Mèxic)</a:t>
                      </a:r>
                      <a:endParaRPr lang="ca-ES" sz="30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ca-ES" sz="4200" dirty="0"/>
                        <a:t>Semestral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4200" dirty="0"/>
                        <a:t>83,16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4200" dirty="0"/>
                        <a:t>67,45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77967132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ca-ES" sz="4200" dirty="0"/>
                        <a:t>Anual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4200" dirty="0"/>
                        <a:t>168,62€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4200" dirty="0"/>
                        <a:t>136,78€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790638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330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588229"/>
            <a:ext cx="673024" cy="611610"/>
          </a:xfrm>
          <a:custGeom>
            <a:avLst/>
            <a:gdLst/>
            <a:ahLst/>
            <a:cxnLst/>
            <a:rect l="l" t="t" r="r" b="b"/>
            <a:pathLst>
              <a:path w="673024" h="611610">
                <a:moveTo>
                  <a:pt x="0" y="0"/>
                </a:moveTo>
                <a:lnTo>
                  <a:pt x="673024" y="0"/>
                </a:lnTo>
                <a:lnTo>
                  <a:pt x="673024" y="611610"/>
                </a:lnTo>
                <a:lnTo>
                  <a:pt x="0" y="611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" name="Freeform 3"/>
          <p:cNvSpPr/>
          <p:nvPr/>
        </p:nvSpPr>
        <p:spPr>
          <a:xfrm>
            <a:off x="7063822" y="8645322"/>
            <a:ext cx="764477" cy="555202"/>
          </a:xfrm>
          <a:custGeom>
            <a:avLst/>
            <a:gdLst/>
            <a:ahLst/>
            <a:cxnLst/>
            <a:rect l="l" t="t" r="r" b="b"/>
            <a:pathLst>
              <a:path w="764477" h="555202">
                <a:moveTo>
                  <a:pt x="0" y="0"/>
                </a:moveTo>
                <a:lnTo>
                  <a:pt x="764478" y="0"/>
                </a:lnTo>
                <a:lnTo>
                  <a:pt x="764478" y="555201"/>
                </a:lnTo>
                <a:lnTo>
                  <a:pt x="0" y="55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" name="Freeform 4"/>
          <p:cNvSpPr/>
          <p:nvPr/>
        </p:nvSpPr>
        <p:spPr>
          <a:xfrm>
            <a:off x="12387499" y="8597971"/>
            <a:ext cx="670071" cy="670071"/>
          </a:xfrm>
          <a:custGeom>
            <a:avLst/>
            <a:gdLst/>
            <a:ahLst/>
            <a:cxnLst/>
            <a:rect l="l" t="t" r="r" b="b"/>
            <a:pathLst>
              <a:path w="670071" h="670071">
                <a:moveTo>
                  <a:pt x="0" y="0"/>
                </a:moveTo>
                <a:lnTo>
                  <a:pt x="670071" y="0"/>
                </a:lnTo>
                <a:lnTo>
                  <a:pt x="670071" y="670071"/>
                </a:lnTo>
                <a:lnTo>
                  <a:pt x="0" y="6700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3660817" cy="1697037"/>
            <a:chOff x="0" y="0"/>
            <a:chExt cx="964166" cy="4469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64166" cy="446956"/>
            </a:xfrm>
            <a:custGeom>
              <a:avLst/>
              <a:gdLst/>
              <a:ahLst/>
              <a:cxnLst/>
              <a:rect l="l" t="t" r="r" b="b"/>
              <a:pathLst>
                <a:path w="964166" h="446956">
                  <a:moveTo>
                    <a:pt x="0" y="0"/>
                  </a:moveTo>
                  <a:lnTo>
                    <a:pt x="964166" y="0"/>
                  </a:lnTo>
                  <a:lnTo>
                    <a:pt x="964166" y="446956"/>
                  </a:lnTo>
                  <a:lnTo>
                    <a:pt x="0" y="446956"/>
                  </a:ln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964166" cy="5041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0"/>
            <a:ext cx="1028700" cy="1028700"/>
            <a:chOff x="0" y="0"/>
            <a:chExt cx="270933" cy="270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70933" cy="328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962025"/>
            <a:ext cx="6322111" cy="2653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23"/>
              </a:lnSpc>
            </a:pPr>
            <a:r>
              <a:rPr lang="en-US" sz="8299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Per </a:t>
            </a:r>
            <a:r>
              <a:rPr lang="en-US" sz="8299" b="1" dirty="0" err="1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més</a:t>
            </a:r>
            <a:r>
              <a:rPr lang="en-US" sz="8299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 </a:t>
            </a:r>
            <a:r>
              <a:rPr lang="en-US" sz="8299" b="1" dirty="0" err="1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informació</a:t>
            </a:r>
            <a:endParaRPr lang="en-US" sz="8299" b="1" dirty="0">
              <a:solidFill>
                <a:srgbClr val="000000"/>
              </a:solidFill>
              <a:latin typeface="Open Sans 1 Ultra-Bold"/>
              <a:ea typeface="Open Sans 1 Ultra-Bold"/>
              <a:cs typeface="Open Sans 1 Ultra-Bold"/>
              <a:sym typeface="Open Sans 1 Ultra-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186192" y="8900173"/>
            <a:ext cx="1849412" cy="296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3"/>
              </a:lnSpc>
            </a:pPr>
            <a:r>
              <a:rPr lang="en-US" sz="1933" dirty="0">
                <a:solidFill>
                  <a:srgbClr val="0070C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681 188 703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86192" y="8433448"/>
            <a:ext cx="4657801" cy="379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31"/>
              </a:lnSpc>
            </a:pPr>
            <a:r>
              <a:rPr lang="en-US" sz="2485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Telèfon</a:t>
            </a:r>
            <a:r>
              <a:rPr lang="en-US" sz="2485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FEP </a:t>
            </a:r>
            <a:r>
              <a:rPr lang="en-US" sz="2485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internacional</a:t>
            </a:r>
            <a:endParaRPr lang="en-US" sz="2485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23923" y="8987965"/>
            <a:ext cx="3733745" cy="1258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13"/>
              </a:lnSpc>
            </a:pPr>
            <a:r>
              <a:rPr lang="en-US" sz="1933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8"/>
              </a:rPr>
              <a:t>international.fep@udg.edu</a:t>
            </a:r>
            <a:endParaRPr lang="en-US" sz="1933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l">
              <a:lnSpc>
                <a:spcPts val="2513"/>
              </a:lnSpc>
            </a:pPr>
            <a:r>
              <a:rPr lang="en-US" sz="1933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9"/>
              </a:rPr>
              <a:t>coordinternational.fep@udg.edu</a:t>
            </a:r>
            <a:endParaRPr lang="en-US" sz="1933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l">
              <a:lnSpc>
                <a:spcPts val="2513"/>
              </a:lnSpc>
            </a:pPr>
            <a:endParaRPr lang="en-US" sz="1933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l">
              <a:lnSpc>
                <a:spcPts val="2513"/>
              </a:lnSpc>
            </a:pPr>
            <a:endParaRPr lang="en-US" sz="1933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223924" y="8521241"/>
            <a:ext cx="3616063" cy="379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31"/>
              </a:lnSpc>
            </a:pPr>
            <a:r>
              <a:rPr lang="en-US" sz="2485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Correus</a:t>
            </a:r>
            <a:r>
              <a:rPr lang="en-US" sz="2485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85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electrònics</a:t>
            </a:r>
            <a:endParaRPr lang="en-US" sz="2485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487400" y="8987965"/>
            <a:ext cx="4354281" cy="1258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13"/>
              </a:lnSpc>
            </a:pPr>
            <a:r>
              <a:rPr lang="en-US" sz="1933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10"/>
              </a:rPr>
              <a:t>https://www.udg.edu/ca/fep/estudiants/mobilitat/estudiar-fora/</a:t>
            </a:r>
            <a:r>
              <a:rPr lang="en-US" sz="1933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10"/>
              </a:rPr>
              <a:t>programes</a:t>
            </a:r>
            <a:r>
              <a:rPr lang="en-US" sz="1933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10"/>
              </a:rPr>
              <a:t>-de-</a:t>
            </a:r>
            <a:r>
              <a:rPr lang="en-US" sz="1933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10"/>
              </a:rPr>
              <a:t>llarga</a:t>
            </a:r>
            <a:r>
              <a:rPr lang="en-US" sz="1933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10"/>
              </a:rPr>
              <a:t>-</a:t>
            </a:r>
            <a:r>
              <a:rPr lang="en-US" sz="1933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10"/>
              </a:rPr>
              <a:t>durada</a:t>
            </a:r>
            <a:endParaRPr lang="en-US" sz="1933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l">
              <a:lnSpc>
                <a:spcPts val="2513"/>
              </a:lnSpc>
            </a:pPr>
            <a:endParaRPr lang="en-US" sz="1933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487400" y="8531667"/>
            <a:ext cx="2306041" cy="37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1"/>
              </a:lnSpc>
            </a:pPr>
            <a:r>
              <a:rPr lang="en-US" sz="2485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Pàgines</a:t>
            </a:r>
            <a:r>
              <a:rPr lang="en-US" sz="2485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web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838200" y="6474636"/>
            <a:ext cx="2822617" cy="664610"/>
            <a:chOff x="0" y="0"/>
            <a:chExt cx="693233" cy="17504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93233" cy="175041"/>
            </a:xfrm>
            <a:custGeom>
              <a:avLst/>
              <a:gdLst/>
              <a:ahLst/>
              <a:cxnLst/>
              <a:rect l="l" t="t" r="r" b="b"/>
              <a:pathLst>
                <a:path w="693233" h="175041">
                  <a:moveTo>
                    <a:pt x="0" y="0"/>
                  </a:moveTo>
                  <a:lnTo>
                    <a:pt x="693233" y="0"/>
                  </a:lnTo>
                  <a:lnTo>
                    <a:pt x="693233" y="175041"/>
                  </a:lnTo>
                  <a:lnTo>
                    <a:pt x="0" y="175041"/>
                  </a:ln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693233" cy="232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068920" y="6536648"/>
            <a:ext cx="540586" cy="540586"/>
            <a:chOff x="0" y="0"/>
            <a:chExt cx="142377" cy="14237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2377" cy="142377"/>
            </a:xfrm>
            <a:custGeom>
              <a:avLst/>
              <a:gdLst/>
              <a:ahLst/>
              <a:cxnLst/>
              <a:rect l="l" t="t" r="r" b="b"/>
              <a:pathLst>
                <a:path w="142377" h="142377">
                  <a:moveTo>
                    <a:pt x="0" y="0"/>
                  </a:moveTo>
                  <a:lnTo>
                    <a:pt x="142377" y="0"/>
                  </a:lnTo>
                  <a:lnTo>
                    <a:pt x="142377" y="142377"/>
                  </a:lnTo>
                  <a:lnTo>
                    <a:pt x="0" y="1423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42377" cy="199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-5400000">
            <a:off x="3133051" y="6600779"/>
            <a:ext cx="412324" cy="412324"/>
          </a:xfrm>
          <a:custGeom>
            <a:avLst/>
            <a:gdLst/>
            <a:ahLst/>
            <a:cxnLst/>
            <a:rect l="l" t="t" r="r" b="b"/>
            <a:pathLst>
              <a:path w="412324" h="412324">
                <a:moveTo>
                  <a:pt x="0" y="0"/>
                </a:moveTo>
                <a:lnTo>
                  <a:pt x="412324" y="0"/>
                </a:lnTo>
                <a:lnTo>
                  <a:pt x="412324" y="412324"/>
                </a:lnTo>
                <a:lnTo>
                  <a:pt x="0" y="4123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1028700" y="6611363"/>
            <a:ext cx="1954495" cy="314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b="1" spc="37" dirty="0">
                <a:solidFill>
                  <a:srgbClr val="39383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PER SABER MÉS</a:t>
            </a:r>
          </a:p>
        </p:txBody>
      </p:sp>
      <p:sp>
        <p:nvSpPr>
          <p:cNvPr id="27" name="3 Marcador de contenido">
            <a:extLst>
              <a:ext uri="{FF2B5EF4-FFF2-40B4-BE49-F238E27FC236}">
                <a16:creationId xmlns:a16="http://schemas.microsoft.com/office/drawing/2014/main" id="{709D28C4-227E-3E11-FBDC-60DA938F218D}"/>
              </a:ext>
            </a:extLst>
          </p:cNvPr>
          <p:cNvSpPr txBox="1">
            <a:spLocks/>
          </p:cNvSpPr>
          <p:nvPr/>
        </p:nvSpPr>
        <p:spPr>
          <a:xfrm>
            <a:off x="7466842" y="412195"/>
            <a:ext cx="10198309" cy="81470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spcAft>
                <a:spcPts val="900"/>
              </a:spcAft>
              <a:buFont typeface="Arial" pitchFamily="34" charset="0"/>
              <a:buNone/>
            </a:pPr>
            <a:r>
              <a:rPr lang="ca-ES" sz="2550" b="1" dirty="0">
                <a:latin typeface="Playfair Display" panose="00000500000000000000" pitchFamily="2" charset="0"/>
              </a:rPr>
              <a:t>CAMPUS MONTILIVI: </a:t>
            </a:r>
          </a:p>
          <a:p>
            <a:pPr>
              <a:spcBef>
                <a:spcPts val="1800"/>
              </a:spcBef>
              <a:spcAft>
                <a:spcPts val="900"/>
              </a:spcAft>
            </a:pPr>
            <a:r>
              <a:rPr lang="ca-ES" sz="2550" b="1" dirty="0">
                <a:latin typeface="Playfair Display" panose="00000500000000000000" pitchFamily="2" charset="0"/>
              </a:rPr>
              <a:t>Oficina Internacional (OI): </a:t>
            </a:r>
            <a:r>
              <a:rPr lang="ca-ES" sz="2550" dirty="0">
                <a:latin typeface="Playfair Display" panose="00000500000000000000" pitchFamily="2" charset="0"/>
              </a:rPr>
              <a:t>àrea responsable dels programes de mobilitat a la UdG. </a:t>
            </a:r>
            <a:r>
              <a:rPr lang="ca-ES" sz="2550" dirty="0" err="1">
                <a:latin typeface="Playfair Display" panose="00000500000000000000" pitchFamily="2" charset="0"/>
              </a:rPr>
              <a:t>Aplicatiu</a:t>
            </a:r>
            <a:r>
              <a:rPr lang="ca-ES" sz="2550" dirty="0">
                <a:latin typeface="Playfair Display" panose="00000500000000000000" pitchFamily="2" charset="0"/>
              </a:rPr>
              <a:t> </a:t>
            </a:r>
            <a:r>
              <a:rPr lang="ca-ES" sz="2550" dirty="0" err="1">
                <a:latin typeface="Playfair Display" panose="00000500000000000000" pitchFamily="2" charset="0"/>
              </a:rPr>
              <a:t>mobOUT</a:t>
            </a:r>
            <a:r>
              <a:rPr lang="ca-ES" sz="2550" dirty="0">
                <a:latin typeface="Playfair Display" panose="00000500000000000000" pitchFamily="2" charset="0"/>
              </a:rPr>
              <a:t>. </a:t>
            </a:r>
            <a:endParaRPr lang="ca-ES" sz="2550" b="1" dirty="0">
              <a:latin typeface="Playfair Display" panose="00000500000000000000" pitchFamily="2" charset="0"/>
            </a:endParaRPr>
          </a:p>
          <a:p>
            <a:pPr marL="0" indent="0">
              <a:spcBef>
                <a:spcPts val="1800"/>
              </a:spcBef>
              <a:spcAft>
                <a:spcPts val="900"/>
              </a:spcAft>
              <a:buFont typeface="Arial" pitchFamily="34" charset="0"/>
              <a:buNone/>
            </a:pPr>
            <a:r>
              <a:rPr lang="ca-ES" sz="2550" b="1" dirty="0">
                <a:latin typeface="Playfair Display" panose="00000500000000000000" pitchFamily="2" charset="0"/>
              </a:rPr>
              <a:t>FACULTAT D’EDUCACIÓ I PSICOLOGIA:</a:t>
            </a:r>
          </a:p>
          <a:p>
            <a:pPr>
              <a:spcBef>
                <a:spcPts val="1800"/>
              </a:spcBef>
              <a:spcAft>
                <a:spcPts val="900"/>
              </a:spcAft>
            </a:pPr>
            <a:r>
              <a:rPr lang="ca-ES" sz="2550" b="1" dirty="0" err="1">
                <a:latin typeface="Playfair Display" panose="00000500000000000000" pitchFamily="2" charset="0"/>
              </a:rPr>
              <a:t>Vicedeganat</a:t>
            </a:r>
            <a:r>
              <a:rPr lang="ca-ES" sz="2550" b="1" dirty="0">
                <a:latin typeface="Playfair Display" panose="00000500000000000000" pitchFamily="2" charset="0"/>
              </a:rPr>
              <a:t> de Coordinació Internacional i Mobilitat</a:t>
            </a:r>
            <a:r>
              <a:rPr lang="ca-ES" sz="2550" dirty="0">
                <a:latin typeface="Playfair Display" panose="00000500000000000000" pitchFamily="2" charset="0"/>
              </a:rPr>
              <a:t>: informació general, seguiment i obertura nous convenis (Anna Planas)</a:t>
            </a:r>
          </a:p>
          <a:p>
            <a:pPr>
              <a:spcBef>
                <a:spcPts val="1800"/>
              </a:spcBef>
              <a:spcAft>
                <a:spcPts val="900"/>
              </a:spcAft>
            </a:pPr>
            <a:r>
              <a:rPr lang="ca-ES" sz="2550" b="1" dirty="0">
                <a:latin typeface="Playfair Display" panose="00000500000000000000" pitchFamily="2" charset="0"/>
              </a:rPr>
              <a:t>Coordinacions de grau</a:t>
            </a:r>
            <a:r>
              <a:rPr lang="ca-ES" sz="2550" dirty="0">
                <a:latin typeface="Playfair Display" panose="00000500000000000000" pitchFamily="2" charset="0"/>
              </a:rPr>
              <a:t>: bàsicament pels acords d’estudis i acceptació de nous centres de pràctiques a l’estranger (Cada coordinador/a)</a:t>
            </a:r>
          </a:p>
          <a:p>
            <a:pPr>
              <a:spcBef>
                <a:spcPts val="1800"/>
              </a:spcBef>
              <a:spcAft>
                <a:spcPts val="900"/>
              </a:spcAft>
            </a:pPr>
            <a:r>
              <a:rPr lang="ca-ES" sz="2550" b="1" dirty="0">
                <a:latin typeface="Playfair Display" panose="00000500000000000000" pitchFamily="2" charset="0"/>
              </a:rPr>
              <a:t>Tècnica d’internacionalització de la FEP</a:t>
            </a:r>
            <a:r>
              <a:rPr lang="ca-ES" sz="2550" dirty="0">
                <a:latin typeface="Playfair Display" panose="00000500000000000000" pitchFamily="2" charset="0"/>
              </a:rPr>
              <a:t>: pels tràmits i especialment el tema de l’assegurança (Carmen Dilmé) </a:t>
            </a:r>
            <a:r>
              <a:rPr lang="ca-ES" sz="2550" dirty="0" err="1">
                <a:latin typeface="Playfair Display" panose="00000500000000000000" pitchFamily="2" charset="0"/>
                <a:hlinkClick r:id="rId8"/>
              </a:rPr>
              <a:t>international.fep@udg.edu</a:t>
            </a:r>
            <a:r>
              <a:rPr lang="ca-ES" sz="2550" dirty="0">
                <a:latin typeface="Playfair Display" panose="00000500000000000000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3" name="Group 3"/>
          <p:cNvGrpSpPr/>
          <p:nvPr/>
        </p:nvGrpSpPr>
        <p:grpSpPr>
          <a:xfrm>
            <a:off x="17259300" y="0"/>
            <a:ext cx="1028700" cy="1028700"/>
            <a:chOff x="0" y="0"/>
            <a:chExt cx="270933" cy="270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0933" cy="328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291987"/>
            <a:ext cx="1167838" cy="1028700"/>
            <a:chOff x="0" y="0"/>
            <a:chExt cx="307579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7579" cy="270933"/>
            </a:xfrm>
            <a:custGeom>
              <a:avLst/>
              <a:gdLst/>
              <a:ahLst/>
              <a:cxnLst/>
              <a:rect l="l" t="t" r="r" b="b"/>
              <a:pathLst>
                <a:path w="307579" h="270933">
                  <a:moveTo>
                    <a:pt x="0" y="0"/>
                  </a:moveTo>
                  <a:lnTo>
                    <a:pt x="307579" y="0"/>
                  </a:lnTo>
                  <a:lnTo>
                    <a:pt x="307579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307579" cy="328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67838" y="2678042"/>
            <a:ext cx="15367562" cy="2182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49"/>
              </a:lnSpc>
              <a:spcBef>
                <a:spcPct val="0"/>
              </a:spcBef>
            </a:pPr>
            <a:r>
              <a:rPr lang="en-US" sz="13035" b="1" dirty="0">
                <a:solidFill>
                  <a:srgbClr val="FFFFFF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MOLTES GRÀCIES</a:t>
            </a:r>
          </a:p>
        </p:txBody>
      </p:sp>
      <p:sp>
        <p:nvSpPr>
          <p:cNvPr id="11" name="AutoShape 11"/>
          <p:cNvSpPr/>
          <p:nvPr/>
        </p:nvSpPr>
        <p:spPr>
          <a:xfrm>
            <a:off x="0" y="5755285"/>
            <a:ext cx="339356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12" name="AutoShape 12"/>
          <p:cNvSpPr/>
          <p:nvPr/>
        </p:nvSpPr>
        <p:spPr>
          <a:xfrm>
            <a:off x="14894438" y="5755285"/>
            <a:ext cx="339356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372317"/>
            <a:ext cx="2886629" cy="2914683"/>
            <a:chOff x="0" y="0"/>
            <a:chExt cx="760264" cy="767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264" cy="767653"/>
            </a:xfrm>
            <a:custGeom>
              <a:avLst/>
              <a:gdLst/>
              <a:ahLst/>
              <a:cxnLst/>
              <a:rect l="l" t="t" r="r" b="b"/>
              <a:pathLst>
                <a:path w="760264" h="767653">
                  <a:moveTo>
                    <a:pt x="0" y="0"/>
                  </a:moveTo>
                  <a:lnTo>
                    <a:pt x="760264" y="0"/>
                  </a:lnTo>
                  <a:lnTo>
                    <a:pt x="760264" y="767653"/>
                  </a:lnTo>
                  <a:lnTo>
                    <a:pt x="0" y="767653"/>
                  </a:ln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760264" cy="824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208127" y="7734299"/>
            <a:ext cx="5935731" cy="1133083"/>
            <a:chOff x="0" y="0"/>
            <a:chExt cx="693233" cy="1750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3233" cy="175041"/>
            </a:xfrm>
            <a:custGeom>
              <a:avLst/>
              <a:gdLst/>
              <a:ahLst/>
              <a:cxnLst/>
              <a:rect l="l" t="t" r="r" b="b"/>
              <a:pathLst>
                <a:path w="693233" h="175041">
                  <a:moveTo>
                    <a:pt x="0" y="0"/>
                  </a:moveTo>
                  <a:lnTo>
                    <a:pt x="693233" y="0"/>
                  </a:lnTo>
                  <a:lnTo>
                    <a:pt x="693233" y="175041"/>
                  </a:lnTo>
                  <a:lnTo>
                    <a:pt x="0" y="175041"/>
                  </a:ln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693233" cy="232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394847" y="9084374"/>
            <a:ext cx="540586" cy="540586"/>
            <a:chOff x="0" y="0"/>
            <a:chExt cx="142377" cy="1423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2377" cy="142377"/>
            </a:xfrm>
            <a:custGeom>
              <a:avLst/>
              <a:gdLst/>
              <a:ahLst/>
              <a:cxnLst/>
              <a:rect l="l" t="t" r="r" b="b"/>
              <a:pathLst>
                <a:path w="142377" h="142377">
                  <a:moveTo>
                    <a:pt x="0" y="0"/>
                  </a:moveTo>
                  <a:lnTo>
                    <a:pt x="142377" y="0"/>
                  </a:lnTo>
                  <a:lnTo>
                    <a:pt x="142377" y="142377"/>
                  </a:lnTo>
                  <a:lnTo>
                    <a:pt x="0" y="1423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42377" cy="199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085253" y="2401603"/>
            <a:ext cx="7026132" cy="1097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959"/>
              </a:lnSpc>
            </a:pPr>
            <a:r>
              <a:rPr lang="en-US" sz="6600" b="1" dirty="0" err="1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  <a:sym typeface="Open Sans 1 Bold"/>
              </a:rPr>
              <a:t>MobOut</a:t>
            </a:r>
            <a:endParaRPr lang="en-US" sz="6600" b="1" dirty="0">
              <a:solidFill>
                <a:srgbClr val="000000"/>
              </a:solidFill>
              <a:latin typeface="Open Sans 1 Ultra-Bold"/>
              <a:ea typeface="Open Sans 1 Ultra-Bold"/>
              <a:cs typeface="Open Sans 1 Ultra-Bold"/>
              <a:sym typeface="Open Sans 1 Bo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6037166" y="1028700"/>
            <a:ext cx="254580" cy="25458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495287" y="1028700"/>
            <a:ext cx="254580" cy="25458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953408" y="1028700"/>
            <a:ext cx="254580" cy="25458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547636" y="0"/>
            <a:ext cx="816600" cy="5660992"/>
            <a:chOff x="0" y="0"/>
            <a:chExt cx="215072" cy="149096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15072" cy="1490961"/>
            </a:xfrm>
            <a:custGeom>
              <a:avLst/>
              <a:gdLst/>
              <a:ahLst/>
              <a:cxnLst/>
              <a:rect l="l" t="t" r="r" b="b"/>
              <a:pathLst>
                <a:path w="215072" h="1490961">
                  <a:moveTo>
                    <a:pt x="0" y="0"/>
                  </a:moveTo>
                  <a:lnTo>
                    <a:pt x="215072" y="0"/>
                  </a:lnTo>
                  <a:lnTo>
                    <a:pt x="215072" y="1490961"/>
                  </a:lnTo>
                  <a:lnTo>
                    <a:pt x="0" y="1490961"/>
                  </a:ln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215072" cy="15481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pic>
        <p:nvPicPr>
          <p:cNvPr id="28" name="Picture 5" descr="A railroad extending through the desert">
            <a:extLst>
              <a:ext uri="{FF2B5EF4-FFF2-40B4-BE49-F238E27FC236}">
                <a16:creationId xmlns:a16="http://schemas.microsoft.com/office/drawing/2014/main" id="{56E2BFEF-BFA3-0E54-237E-287DD91DF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1" r="21421"/>
          <a:stretch/>
        </p:blipFill>
        <p:spPr>
          <a:xfrm>
            <a:off x="1144142" y="0"/>
            <a:ext cx="7495069" cy="9258300"/>
          </a:xfrm>
          <a:prstGeom prst="rect">
            <a:avLst/>
          </a:prstGeom>
        </p:spPr>
      </p:pic>
      <p:sp>
        <p:nvSpPr>
          <p:cNvPr id="29" name="Contenidor de contingut 2">
            <a:extLst>
              <a:ext uri="{FF2B5EF4-FFF2-40B4-BE49-F238E27FC236}">
                <a16:creationId xmlns:a16="http://schemas.microsoft.com/office/drawing/2014/main" id="{3242F4B9-DFB8-E84A-26E7-1EDE89BE5D37}"/>
              </a:ext>
            </a:extLst>
          </p:cNvPr>
          <p:cNvSpPr txBox="1">
            <a:spLocks/>
          </p:cNvSpPr>
          <p:nvPr/>
        </p:nvSpPr>
        <p:spPr>
          <a:xfrm>
            <a:off x="11208127" y="4109350"/>
            <a:ext cx="5903258" cy="52453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ca-ES" dirty="0" err="1">
                <a:latin typeface="Playfair Display" panose="00000500000000000000" pitchFamily="2" charset="0"/>
              </a:rPr>
              <a:t>L’aplicatiu</a:t>
            </a:r>
            <a:r>
              <a:rPr lang="ca-ES" dirty="0">
                <a:latin typeface="Playfair Display" panose="00000500000000000000" pitchFamily="2" charset="0"/>
              </a:rPr>
              <a:t> </a:t>
            </a:r>
            <a:r>
              <a:rPr lang="ca-ES" b="1" dirty="0" err="1">
                <a:latin typeface="Playfair Display" panose="00000500000000000000" pitchFamily="2" charset="0"/>
              </a:rPr>
              <a:t>MobOut</a:t>
            </a:r>
            <a:r>
              <a:rPr lang="ca-ES" dirty="0">
                <a:latin typeface="Playfair Display" panose="00000500000000000000" pitchFamily="2" charset="0"/>
              </a:rPr>
              <a:t> per tal que els i les estudiants puguin formalitzar la seva sol·licitud s’obrirà a mitjans de gener de 2026 </a:t>
            </a:r>
          </a:p>
          <a:p>
            <a:pPr marL="0" indent="0" algn="r">
              <a:buFont typeface="Arial" pitchFamily="34" charset="0"/>
              <a:buNone/>
            </a:pPr>
            <a:r>
              <a:rPr lang="ca-ES" sz="2500" dirty="0">
                <a:latin typeface="Playfair Display" panose="00000500000000000000" pitchFamily="2" charset="0"/>
              </a:rPr>
              <a:t>Sicue al febrer</a:t>
            </a:r>
          </a:p>
          <a:p>
            <a:pPr algn="r"/>
            <a:endParaRPr lang="ca-ES" sz="2550" dirty="0">
              <a:latin typeface="Playfair Display" panose="00000500000000000000" pitchFamily="2" charset="0"/>
            </a:endParaRPr>
          </a:p>
          <a:p>
            <a:pPr marL="0" indent="0" algn="r">
              <a:buFont typeface="Arial" pitchFamily="34" charset="0"/>
              <a:buNone/>
            </a:pPr>
            <a:r>
              <a:rPr lang="ca-ES" sz="2550" dirty="0">
                <a:latin typeface="Playfair Display" panose="00000500000000000000" pitchFamily="2" charset="0"/>
                <a:hlinkClick r:id="rId3"/>
              </a:rPr>
              <a:t>https://www.udg.edu/ca/internacional/vols-marxar/estudiants</a:t>
            </a:r>
            <a:endParaRPr lang="ca-ES" sz="2550" dirty="0">
              <a:latin typeface="Playfair Display" panose="000005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Título"/>
          <p:cNvSpPr>
            <a:spLocks noGrp="1"/>
          </p:cNvSpPr>
          <p:nvPr>
            <p:ph type="ctrTitle"/>
          </p:nvPr>
        </p:nvSpPr>
        <p:spPr>
          <a:xfrm>
            <a:off x="3419364" y="1147056"/>
            <a:ext cx="11658600" cy="453650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a-ES" altLang="es-ES" sz="80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Programa SICUE</a:t>
            </a:r>
            <a:br>
              <a:rPr lang="ca-ES" altLang="es-ES" b="1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</a:br>
            <a:br>
              <a:rPr lang="ca-ES" altLang="es-ES" b="1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</a:br>
            <a:r>
              <a:rPr lang="es-ES" sz="4800" dirty="0">
                <a:hlinkClick r:id="rId2"/>
              </a:rPr>
              <a:t>Internacional &gt; Estudiants i Personal de la UdG &gt; </a:t>
            </a:r>
            <a:r>
              <a:rPr lang="es-ES" sz="4800" dirty="0" err="1">
                <a:hlinkClick r:id="rId2"/>
              </a:rPr>
              <a:t>Vols</a:t>
            </a:r>
            <a:r>
              <a:rPr lang="es-ES" sz="4800" dirty="0">
                <a:hlinkClick r:id="rId2"/>
              </a:rPr>
              <a:t> </a:t>
            </a:r>
            <a:r>
              <a:rPr lang="es-ES" sz="4800" dirty="0" err="1">
                <a:hlinkClick r:id="rId2"/>
              </a:rPr>
              <a:t>marxar</a:t>
            </a:r>
            <a:r>
              <a:rPr lang="es-ES" sz="4800" dirty="0">
                <a:hlinkClick r:id="rId2"/>
              </a:rPr>
              <a:t>? &gt; Estudiants &gt; SICUE</a:t>
            </a:r>
            <a:br>
              <a:rPr lang="ca-ES" altLang="es-ES" sz="4800" b="1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</a:br>
            <a:endParaRPr lang="ca-ES" altLang="es-ES" sz="4800" b="1" dirty="0"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4CDFA-D2AE-45B2-88BF-4B2010A19741}" type="slidenum">
              <a:rPr lang="ca-ES" altLang="es-ES" smtClean="0"/>
              <a:pPr>
                <a:defRPr/>
              </a:pPr>
              <a:t>6</a:t>
            </a:fld>
            <a:endParaRPr lang="ca-ES" altLang="es-ES"/>
          </a:p>
        </p:txBody>
      </p:sp>
      <p:pic>
        <p:nvPicPr>
          <p:cNvPr id="3074" name="Picture 2" descr="C:\Users\u2001724\Desktop\adaptive-images.jpg"/>
          <p:cNvPicPr>
            <a:picLocks noChangeAspect="1" noChangeArrowheads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3" y="5683560"/>
            <a:ext cx="18426545" cy="530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9C1F5-460C-EDCA-CECE-91064BDBB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8212B8A-B917-4378-EC97-B7068F7CAF82}"/>
              </a:ext>
            </a:extLst>
          </p:cNvPr>
          <p:cNvGrpSpPr/>
          <p:nvPr/>
        </p:nvGrpSpPr>
        <p:grpSpPr>
          <a:xfrm>
            <a:off x="1705659" y="1896924"/>
            <a:ext cx="5434806" cy="3845749"/>
            <a:chOff x="0" y="0"/>
            <a:chExt cx="1237736" cy="8272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DB0D650-875A-3093-ECC5-D45903D7BD3E}"/>
                </a:ext>
              </a:extLst>
            </p:cNvPr>
            <p:cNvSpPr/>
            <p:nvPr/>
          </p:nvSpPr>
          <p:spPr>
            <a:xfrm>
              <a:off x="0" y="0"/>
              <a:ext cx="1237736" cy="827233"/>
            </a:xfrm>
            <a:custGeom>
              <a:avLst/>
              <a:gdLst/>
              <a:ahLst/>
              <a:cxnLst/>
              <a:rect l="l" t="t" r="r" b="b"/>
              <a:pathLst>
                <a:path w="1237736" h="827233">
                  <a:moveTo>
                    <a:pt x="0" y="0"/>
                  </a:moveTo>
                  <a:lnTo>
                    <a:pt x="1237736" y="0"/>
                  </a:lnTo>
                  <a:lnTo>
                    <a:pt x="1237736" y="827233"/>
                  </a:lnTo>
                  <a:lnTo>
                    <a:pt x="0" y="827233"/>
                  </a:ln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1002DA5-BCF4-7AB2-5C09-EFC0426FB4E1}"/>
                </a:ext>
              </a:extLst>
            </p:cNvPr>
            <p:cNvSpPr txBox="1"/>
            <p:nvPr/>
          </p:nvSpPr>
          <p:spPr>
            <a:xfrm>
              <a:off x="0" y="-57150"/>
              <a:ext cx="1237736" cy="884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3CED820-1E62-2AA5-BF4A-554E60994D74}"/>
              </a:ext>
            </a:extLst>
          </p:cNvPr>
          <p:cNvGrpSpPr/>
          <p:nvPr/>
        </p:nvGrpSpPr>
        <p:grpSpPr>
          <a:xfrm>
            <a:off x="8474954" y="1904285"/>
            <a:ext cx="7723975" cy="4760657"/>
            <a:chOff x="0" y="-164486"/>
            <a:chExt cx="1861002" cy="991719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DCBD1D9-4536-1D54-BDDE-834851398DC1}"/>
                </a:ext>
              </a:extLst>
            </p:cNvPr>
            <p:cNvSpPr/>
            <p:nvPr/>
          </p:nvSpPr>
          <p:spPr>
            <a:xfrm>
              <a:off x="685803" y="-164486"/>
              <a:ext cx="1175199" cy="827233"/>
            </a:xfrm>
            <a:custGeom>
              <a:avLst/>
              <a:gdLst/>
              <a:ahLst/>
              <a:cxnLst/>
              <a:rect l="l" t="t" r="r" b="b"/>
              <a:pathLst>
                <a:path w="1175199" h="827233">
                  <a:moveTo>
                    <a:pt x="0" y="0"/>
                  </a:moveTo>
                  <a:lnTo>
                    <a:pt x="1175199" y="0"/>
                  </a:lnTo>
                  <a:lnTo>
                    <a:pt x="1175199" y="827233"/>
                  </a:lnTo>
                  <a:lnTo>
                    <a:pt x="0" y="827233"/>
                  </a:ln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36AC99D-20E2-5F2B-8089-70CA219C568D}"/>
                </a:ext>
              </a:extLst>
            </p:cNvPr>
            <p:cNvSpPr txBox="1"/>
            <p:nvPr/>
          </p:nvSpPr>
          <p:spPr>
            <a:xfrm>
              <a:off x="0" y="-57150"/>
              <a:ext cx="1175199" cy="884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C34F7AE-4EBB-3D5B-6163-D9093B80973E}"/>
              </a:ext>
            </a:extLst>
          </p:cNvPr>
          <p:cNvGrpSpPr/>
          <p:nvPr/>
        </p:nvGrpSpPr>
        <p:grpSpPr>
          <a:xfrm>
            <a:off x="2080986" y="5532375"/>
            <a:ext cx="10654438" cy="4411724"/>
            <a:chOff x="0" y="-169925"/>
            <a:chExt cx="2032494" cy="99715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191A84A-DB82-2C3F-D40E-C4B6F4AB74AF}"/>
                </a:ext>
              </a:extLst>
            </p:cNvPr>
            <p:cNvSpPr/>
            <p:nvPr/>
          </p:nvSpPr>
          <p:spPr>
            <a:xfrm>
              <a:off x="876908" y="-169925"/>
              <a:ext cx="1155586" cy="827233"/>
            </a:xfrm>
            <a:custGeom>
              <a:avLst/>
              <a:gdLst/>
              <a:ahLst/>
              <a:cxnLst/>
              <a:rect l="l" t="t" r="r" b="b"/>
              <a:pathLst>
                <a:path w="1155586" h="827233">
                  <a:moveTo>
                    <a:pt x="0" y="0"/>
                  </a:moveTo>
                  <a:lnTo>
                    <a:pt x="1155586" y="0"/>
                  </a:lnTo>
                  <a:lnTo>
                    <a:pt x="1155586" y="827233"/>
                  </a:lnTo>
                  <a:lnTo>
                    <a:pt x="0" y="827233"/>
                  </a:ln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 dirty="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F96FF6C-DC2D-061C-ADE0-AABAAFC1198F}"/>
                </a:ext>
              </a:extLst>
            </p:cNvPr>
            <p:cNvSpPr txBox="1"/>
            <p:nvPr/>
          </p:nvSpPr>
          <p:spPr>
            <a:xfrm>
              <a:off x="0" y="-57150"/>
              <a:ext cx="1155586" cy="884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7D5EB0E-27A1-68B4-A18C-6C4048DC300B}"/>
              </a:ext>
            </a:extLst>
          </p:cNvPr>
          <p:cNvGrpSpPr/>
          <p:nvPr/>
        </p:nvGrpSpPr>
        <p:grpSpPr>
          <a:xfrm>
            <a:off x="7125554" y="1892394"/>
            <a:ext cx="4250326" cy="3704615"/>
            <a:chOff x="0" y="0"/>
            <a:chExt cx="5820403" cy="4177907"/>
          </a:xfrm>
        </p:grpSpPr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5C3F7C7F-9123-290C-0717-0B40A1C15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591" r="3591"/>
            <a:stretch>
              <a:fillRect/>
            </a:stretch>
          </p:blipFill>
          <p:spPr>
            <a:xfrm>
              <a:off x="0" y="0"/>
              <a:ext cx="5820403" cy="4177907"/>
            </a:xfrm>
            <a:prstGeom prst="rect">
              <a:avLst/>
            </a:prstGeom>
          </p:spPr>
        </p:pic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94D6EFD-44F1-4DE2-B201-F57F62F5110F}"/>
              </a:ext>
            </a:extLst>
          </p:cNvPr>
          <p:cNvGrpSpPr/>
          <p:nvPr/>
        </p:nvGrpSpPr>
        <p:grpSpPr>
          <a:xfrm>
            <a:off x="11658600" y="5704573"/>
            <a:ext cx="4540329" cy="3486024"/>
            <a:chOff x="0" y="0"/>
            <a:chExt cx="5820403" cy="4117935"/>
          </a:xfrm>
        </p:grpSpPr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61EDF9DC-E384-886B-66D7-3BDDF16D5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915" r="2915"/>
            <a:stretch>
              <a:fillRect/>
            </a:stretch>
          </p:blipFill>
          <p:spPr>
            <a:xfrm>
              <a:off x="0" y="0"/>
              <a:ext cx="5820403" cy="4117935"/>
            </a:xfrm>
            <a:prstGeom prst="rect">
              <a:avLst/>
            </a:prstGeom>
          </p:spPr>
        </p:pic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522C6435-681B-AAF6-DBC8-711DA5890520}"/>
              </a:ext>
            </a:extLst>
          </p:cNvPr>
          <p:cNvGrpSpPr/>
          <p:nvPr/>
        </p:nvGrpSpPr>
        <p:grpSpPr>
          <a:xfrm>
            <a:off x="1705659" y="5742673"/>
            <a:ext cx="5195460" cy="3447923"/>
            <a:chOff x="0" y="0"/>
            <a:chExt cx="6209199" cy="4117935"/>
          </a:xfrm>
        </p:grpSpPr>
        <p:pic>
          <p:nvPicPr>
            <p:cNvPr id="16" name="Picture 16">
              <a:extLst>
                <a:ext uri="{FF2B5EF4-FFF2-40B4-BE49-F238E27FC236}">
                  <a16:creationId xmlns:a16="http://schemas.microsoft.com/office/drawing/2014/main" id="{26D8F112-B21E-A8C5-83BA-77EB6428B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60" b="260"/>
            <a:stretch>
              <a:fillRect/>
            </a:stretch>
          </p:blipFill>
          <p:spPr>
            <a:xfrm>
              <a:off x="0" y="0"/>
              <a:ext cx="6209199" cy="4117935"/>
            </a:xfrm>
            <a:prstGeom prst="rect">
              <a:avLst/>
            </a:prstGeom>
          </p:spPr>
        </p:pic>
      </p:grpSp>
      <p:sp>
        <p:nvSpPr>
          <p:cNvPr id="24" name="TextBox 24">
            <a:extLst>
              <a:ext uri="{FF2B5EF4-FFF2-40B4-BE49-F238E27FC236}">
                <a16:creationId xmlns:a16="http://schemas.microsoft.com/office/drawing/2014/main" id="{3B1CC0D2-6038-D8B1-085C-8CC651986F76}"/>
              </a:ext>
            </a:extLst>
          </p:cNvPr>
          <p:cNvSpPr txBox="1"/>
          <p:nvPr/>
        </p:nvSpPr>
        <p:spPr>
          <a:xfrm>
            <a:off x="2244107" y="2394703"/>
            <a:ext cx="4365302" cy="3161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600"/>
              </a:spcBef>
            </a:pPr>
            <a:r>
              <a:rPr lang="ca-ES" sz="3200" dirty="0"/>
              <a:t>Realitzar un període d'estudis a la universitat d'acollida amb una </a:t>
            </a:r>
            <a:r>
              <a:rPr lang="ca-ES" sz="3200" b="1" dirty="0"/>
              <a:t>estada semestral o bé d'un curs acadèmic</a:t>
            </a:r>
            <a:r>
              <a:rPr lang="ca-ES" sz="3200" dirty="0"/>
              <a:t>, en funció del que prevegi el corresponent acord bilateral.</a:t>
            </a:r>
            <a:endParaRPr lang="ca-ES" altLang="ca-ES" sz="3200" dirty="0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768F7EE2-F579-A614-4947-ED6E9260A687}"/>
              </a:ext>
            </a:extLst>
          </p:cNvPr>
          <p:cNvSpPr txBox="1"/>
          <p:nvPr/>
        </p:nvSpPr>
        <p:spPr>
          <a:xfrm>
            <a:off x="11892025" y="2736680"/>
            <a:ext cx="4235415" cy="1979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600"/>
              </a:spcBef>
            </a:pPr>
            <a:r>
              <a:rPr lang="ca-ES" altLang="ca-ES" sz="3200" dirty="0"/>
              <a:t>El </a:t>
            </a:r>
            <a:r>
              <a:rPr lang="ca-ES" altLang="ca-ES" sz="3200" b="1" dirty="0"/>
              <a:t>reconeixement acadèmic dels crèdits obtinguts</a:t>
            </a:r>
            <a:r>
              <a:rPr lang="ca-ES" altLang="ca-ES" sz="3200" dirty="0"/>
              <a:t> d'acord amb les normes vigents a la UdG.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B7DE2E9D-BC9A-6300-868C-C1E4448C4730}"/>
              </a:ext>
            </a:extLst>
          </p:cNvPr>
          <p:cNvSpPr txBox="1"/>
          <p:nvPr/>
        </p:nvSpPr>
        <p:spPr>
          <a:xfrm>
            <a:off x="7221243" y="6156478"/>
            <a:ext cx="4235415" cy="2767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600"/>
              </a:spcBef>
            </a:pPr>
            <a:r>
              <a:rPr lang="ca-ES" altLang="ca-ES" sz="3200" dirty="0"/>
              <a:t>L'exempció total del pagament de les taxes acadèmiques a la universitat de destí. </a:t>
            </a:r>
            <a:r>
              <a:rPr lang="ca-ES" altLang="ca-ES" sz="3200" b="1" dirty="0"/>
              <a:t>La matrícula es formalitza i es paga de la forma habitual a la UdG.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916B5390-16BE-BBA8-24CB-70CDA4E785C4}"/>
              </a:ext>
            </a:extLst>
          </p:cNvPr>
          <p:cNvSpPr txBox="1">
            <a:spLocks noChangeArrowheads="1"/>
          </p:cNvSpPr>
          <p:nvPr/>
        </p:nvSpPr>
        <p:spPr>
          <a:xfrm>
            <a:off x="1643137" y="589087"/>
            <a:ext cx="147066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959"/>
              </a:lnSpc>
              <a:defRPr/>
            </a:pPr>
            <a:r>
              <a:rPr lang="ca-ES" altLang="ca-ES" sz="66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Beneficiar-se del SICUE suposa... </a:t>
            </a:r>
          </a:p>
        </p:txBody>
      </p:sp>
      <p:sp>
        <p:nvSpPr>
          <p:cNvPr id="29" name="QuadreDeText 28">
            <a:extLst>
              <a:ext uri="{FF2B5EF4-FFF2-40B4-BE49-F238E27FC236}">
                <a16:creationId xmlns:a16="http://schemas.microsoft.com/office/drawing/2014/main" id="{90B638DE-4F68-3AD3-4B65-1E4D3FED5539}"/>
              </a:ext>
            </a:extLst>
          </p:cNvPr>
          <p:cNvSpPr txBox="1"/>
          <p:nvPr/>
        </p:nvSpPr>
        <p:spPr>
          <a:xfrm>
            <a:off x="4187437" y="9479248"/>
            <a:ext cx="9144000" cy="49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3600"/>
              </a:spcBef>
            </a:pPr>
            <a:r>
              <a:rPr lang="ca-ES" altLang="ca-ES" sz="3200" b="1" dirty="0">
                <a:solidFill>
                  <a:schemeClr val="accent6">
                    <a:lumMod val="75000"/>
                  </a:schemeClr>
                </a:solidFill>
              </a:rPr>
              <a:t>El programa SICUE no gaudeix d’ajuts econòmics</a:t>
            </a:r>
          </a:p>
        </p:txBody>
      </p:sp>
    </p:spTree>
    <p:extLst>
      <p:ext uri="{BB962C8B-B14F-4D97-AF65-F5344CB8AC3E}">
        <p14:creationId xmlns:p14="http://schemas.microsoft.com/office/powerpoint/2010/main" val="388635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3CDA0-A99B-4FDB-3B8C-74233EE71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4292FFE6-C7A2-1440-51DD-767274B3D194}"/>
              </a:ext>
            </a:extLst>
          </p:cNvPr>
          <p:cNvGrpSpPr/>
          <p:nvPr/>
        </p:nvGrpSpPr>
        <p:grpSpPr>
          <a:xfrm>
            <a:off x="-1676400" y="7734300"/>
            <a:ext cx="20279525" cy="2829197"/>
            <a:chOff x="0" y="-57150"/>
            <a:chExt cx="5341110" cy="32808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3FEF228-A312-58AC-2C42-FD20329F347F}"/>
                </a:ext>
              </a:extLst>
            </p:cNvPr>
            <p:cNvSpPr/>
            <p:nvPr/>
          </p:nvSpPr>
          <p:spPr>
            <a:xfrm>
              <a:off x="524518" y="-55203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 dirty="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629A427-072D-6A30-D3F8-A59AD2920554}"/>
                </a:ext>
              </a:extLst>
            </p:cNvPr>
            <p:cNvSpPr txBox="1"/>
            <p:nvPr/>
          </p:nvSpPr>
          <p:spPr>
            <a:xfrm>
              <a:off x="0" y="-57150"/>
              <a:ext cx="4816593" cy="328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53A11FAA-B0F8-A6D5-514F-995679C370DA}"/>
              </a:ext>
            </a:extLst>
          </p:cNvPr>
          <p:cNvSpPr/>
          <p:nvPr/>
        </p:nvSpPr>
        <p:spPr>
          <a:xfrm>
            <a:off x="1028700" y="8665000"/>
            <a:ext cx="1333500" cy="1292149"/>
          </a:xfrm>
          <a:custGeom>
            <a:avLst/>
            <a:gdLst/>
            <a:ahLst/>
            <a:cxnLst/>
            <a:rect l="l" t="t" r="r" b="b"/>
            <a:pathLst>
              <a:path w="324558" h="324558">
                <a:moveTo>
                  <a:pt x="0" y="0"/>
                </a:moveTo>
                <a:lnTo>
                  <a:pt x="324558" y="0"/>
                </a:lnTo>
                <a:lnTo>
                  <a:pt x="324558" y="324558"/>
                </a:lnTo>
                <a:lnTo>
                  <a:pt x="0" y="324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17FBD3C6-A2CD-44D8-CADB-12A67D9DB225}"/>
              </a:ext>
            </a:extLst>
          </p:cNvPr>
          <p:cNvGrpSpPr/>
          <p:nvPr/>
        </p:nvGrpSpPr>
        <p:grpSpPr>
          <a:xfrm>
            <a:off x="15201900" y="0"/>
            <a:ext cx="3086100" cy="1028700"/>
            <a:chOff x="0" y="0"/>
            <a:chExt cx="812800" cy="27093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ED20430-5683-1DA5-D32B-A7FA4C528E0D}"/>
                </a:ext>
              </a:extLst>
            </p:cNvPr>
            <p:cNvSpPr/>
            <p:nvPr/>
          </p:nvSpPr>
          <p:spPr>
            <a:xfrm>
              <a:off x="0" y="0"/>
              <a:ext cx="812800" cy="270933"/>
            </a:xfrm>
            <a:custGeom>
              <a:avLst/>
              <a:gdLst/>
              <a:ahLst/>
              <a:cxnLst/>
              <a:rect l="l" t="t" r="r" b="b"/>
              <a:pathLst>
                <a:path w="812800" h="270933">
                  <a:moveTo>
                    <a:pt x="0" y="0"/>
                  </a:moveTo>
                  <a:lnTo>
                    <a:pt x="812800" y="0"/>
                  </a:lnTo>
                  <a:lnTo>
                    <a:pt x="812800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EA302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94616E73-F4FA-A0B6-1A55-5952BFF17012}"/>
                </a:ext>
              </a:extLst>
            </p:cNvPr>
            <p:cNvSpPr txBox="1"/>
            <p:nvPr/>
          </p:nvSpPr>
          <p:spPr>
            <a:xfrm>
              <a:off x="0" y="-57150"/>
              <a:ext cx="812800" cy="328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906FE091-061D-F102-308F-0A92E01234C9}"/>
              </a:ext>
            </a:extLst>
          </p:cNvPr>
          <p:cNvSpPr txBox="1"/>
          <p:nvPr/>
        </p:nvSpPr>
        <p:spPr>
          <a:xfrm>
            <a:off x="1018368" y="514350"/>
            <a:ext cx="14069232" cy="1098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  <a:defRPr/>
            </a:pPr>
            <a:r>
              <a:rPr lang="ca-ES" altLang="ca-ES" sz="66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Oferta de places SICUE</a:t>
            </a:r>
            <a:endParaRPr lang="en-US" sz="6600" b="1" dirty="0">
              <a:solidFill>
                <a:srgbClr val="000000"/>
              </a:solidFill>
              <a:latin typeface="Open Sans 1 Ultra-Bold"/>
              <a:ea typeface="Open Sans 1 Ultra-Bold"/>
              <a:cs typeface="Open Sans 1 Ultra-Bold"/>
              <a:sym typeface="Open Sans 1 Ultra-Bold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546556E-99D2-84E4-CAF1-F8125BE6F68F}"/>
              </a:ext>
            </a:extLst>
          </p:cNvPr>
          <p:cNvSpPr txBox="1"/>
          <p:nvPr/>
        </p:nvSpPr>
        <p:spPr>
          <a:xfrm>
            <a:off x="2905930" y="8295322"/>
            <a:ext cx="1462007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a-ES" altLang="es-ES" sz="3200" dirty="0"/>
              <a:t>Informació sobre l’oferta de places </a:t>
            </a:r>
            <a:r>
              <a:rPr lang="ca-ES" altLang="es-ES" sz="3200" b="1" dirty="0"/>
              <a:t>SICUE</a:t>
            </a:r>
            <a:r>
              <a:rPr lang="ca-ES" altLang="es-ES" sz="3200" dirty="0"/>
              <a:t> a: </a:t>
            </a:r>
          </a:p>
          <a:p>
            <a:pPr algn="ctr">
              <a:spcBef>
                <a:spcPct val="0"/>
              </a:spcBef>
              <a:defRPr/>
            </a:pPr>
            <a:r>
              <a:rPr lang="ca-ES" altLang="es-ES" sz="3200" dirty="0">
                <a:hlinkClick r:id="rId4"/>
              </a:rPr>
              <a:t>https://www.udg.edu/ca/internacional/Vols-marxar/Estudiants/SICUE/Oferta-de-places-per-estudis</a:t>
            </a:r>
            <a:endParaRPr lang="ca-ES" altLang="es-ES" sz="3200" dirty="0"/>
          </a:p>
        </p:txBody>
      </p:sp>
      <p:sp>
        <p:nvSpPr>
          <p:cNvPr id="26" name="QuadreDeText 25">
            <a:extLst>
              <a:ext uri="{FF2B5EF4-FFF2-40B4-BE49-F238E27FC236}">
                <a16:creationId xmlns:a16="http://schemas.microsoft.com/office/drawing/2014/main" id="{14E1AFB5-D98D-5860-BB34-0AAEF311677F}"/>
              </a:ext>
            </a:extLst>
          </p:cNvPr>
          <p:cNvSpPr txBox="1"/>
          <p:nvPr/>
        </p:nvSpPr>
        <p:spPr>
          <a:xfrm>
            <a:off x="4267200" y="2333094"/>
            <a:ext cx="132588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a-ES" altLang="es-ES" sz="3600" dirty="0">
                <a:latin typeface="+mn-lt"/>
              </a:rPr>
              <a:t>Ofereix places exclusivament per </a:t>
            </a:r>
            <a:r>
              <a:rPr lang="ca-ES" altLang="es-ES" sz="3600" b="1" dirty="0">
                <a:latin typeface="+mn-lt"/>
              </a:rPr>
              <a:t>estudiants de GRAU.</a:t>
            </a:r>
          </a:p>
          <a:p>
            <a:pPr marL="428625" indent="-428625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a-ES" altLang="es-ES" sz="3600" dirty="0">
              <a:latin typeface="+mn-lt"/>
            </a:endParaRPr>
          </a:p>
          <a:p>
            <a:pPr marL="514350" indent="-5143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a-ES" altLang="ca-ES" sz="3600" dirty="0">
                <a:latin typeface="+mn-lt"/>
              </a:rPr>
              <a:t>Cada titulació té una oferta de places concreta. No serà possible optar a una plaça que no correspongui als estudis que esteu fent. </a:t>
            </a:r>
            <a:r>
              <a:rPr lang="ca-ES" altLang="ca-ES" sz="3600" b="1" dirty="0">
                <a:latin typeface="+mn-lt"/>
              </a:rPr>
              <a:t>Les places són per fer assignatures</a:t>
            </a:r>
            <a:r>
              <a:rPr lang="ca-ES" altLang="ca-ES" sz="3600" dirty="0">
                <a:latin typeface="+mn-lt"/>
              </a:rPr>
              <a:t>.</a:t>
            </a:r>
          </a:p>
          <a:p>
            <a:pPr marL="428625" indent="-428625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a-ES" altLang="ca-ES" sz="3600" dirty="0">
              <a:latin typeface="+mn-lt"/>
            </a:endParaRPr>
          </a:p>
          <a:p>
            <a:pPr marL="514350" indent="-5143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a-ES" altLang="es-ES" sz="3600" dirty="0">
                <a:latin typeface="+mn-lt"/>
              </a:rPr>
              <a:t>En cas que vulgueu fer el </a:t>
            </a:r>
            <a:r>
              <a:rPr lang="ca-ES" altLang="es-ES" sz="3600" b="1" dirty="0">
                <a:latin typeface="+mn-lt"/>
              </a:rPr>
              <a:t>pràcticum o el TFG </a:t>
            </a:r>
            <a:r>
              <a:rPr lang="ca-ES" altLang="es-ES" sz="3600" dirty="0">
                <a:latin typeface="+mn-lt"/>
              </a:rPr>
              <a:t>cal que us poseu en contacte amb Coordinació o Internacional FEP doncs caldrà </a:t>
            </a:r>
            <a:r>
              <a:rPr lang="ca-ES" altLang="es-ES" sz="3600" b="1" dirty="0">
                <a:latin typeface="+mn-lt"/>
              </a:rPr>
              <a:t>consultar la universitat de destí</a:t>
            </a:r>
            <a:r>
              <a:rPr lang="ca-ES" altLang="es-ES" sz="3600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571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4350"/>
            <a:ext cx="14266070" cy="971030"/>
          </a:xfrm>
        </p:spPr>
        <p:txBody>
          <a:bodyPr rtlCol="0">
            <a:noAutofit/>
          </a:bodyPr>
          <a:lstStyle/>
          <a:p>
            <a:pPr>
              <a:lnSpc>
                <a:spcPts val="8959"/>
              </a:lnSpc>
              <a:defRPr/>
            </a:pPr>
            <a:r>
              <a:rPr lang="ca-ES" altLang="ca-ES" sz="6600" b="1" dirty="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</a:rPr>
              <a:t>Sol·licitar una plaça SICUE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38870"/>
            <a:ext cx="13560660" cy="7884876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a-ES" altLang="ca-ES" sz="3600" b="1" dirty="0"/>
          </a:p>
          <a:p>
            <a:pPr>
              <a:lnSpc>
                <a:spcPct val="80000"/>
              </a:lnSpc>
              <a:spcAft>
                <a:spcPts val="2700"/>
              </a:spcAft>
              <a:buNone/>
            </a:pPr>
            <a:r>
              <a:rPr lang="ca-ES" altLang="ca-ES" sz="3600" b="1" dirty="0">
                <a:solidFill>
                  <a:schemeClr val="accent6">
                    <a:lumMod val="75000"/>
                  </a:schemeClr>
                </a:solidFill>
              </a:rPr>
              <a:t>Quins requisits bàsics has de complir per demanar un SICUE? </a:t>
            </a:r>
            <a:endParaRPr lang="ca-ES" altLang="ca-ES" sz="36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ca-ES" altLang="ca-ES" sz="3600" dirty="0"/>
              <a:t>Estar matriculat d'un estudi de </a:t>
            </a:r>
            <a:r>
              <a:rPr lang="ca-ES" altLang="ca-ES" sz="3600" b="1" dirty="0">
                <a:solidFill>
                  <a:schemeClr val="accent6">
                    <a:lumMod val="75000"/>
                  </a:schemeClr>
                </a:solidFill>
              </a:rPr>
              <a:t>GRAU</a:t>
            </a:r>
            <a:r>
              <a:rPr lang="ca-ES" altLang="ca-E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ca-ES" altLang="ca-ES" sz="3600" dirty="0"/>
              <a:t>A 30 de setembre de 2025, cal tenir </a:t>
            </a:r>
            <a:r>
              <a:rPr lang="ca-ES" altLang="ca-ES" sz="3600" b="1" dirty="0"/>
              <a:t>superats</a:t>
            </a:r>
            <a:r>
              <a:rPr lang="ca-ES" altLang="ca-ES" sz="3600" dirty="0"/>
              <a:t> un mínim de </a:t>
            </a:r>
            <a:r>
              <a:rPr lang="ca-ES" altLang="ca-ES" sz="3600" b="1" dirty="0"/>
              <a:t>45 crèdits </a:t>
            </a:r>
            <a:r>
              <a:rPr lang="ca-ES" altLang="ca-ES" sz="3600" dirty="0"/>
              <a:t>i estar </a:t>
            </a:r>
            <a:r>
              <a:rPr lang="ca-ES" altLang="ca-ES" sz="3600" b="1" dirty="0"/>
              <a:t>matriculat a 30 més</a:t>
            </a:r>
            <a:r>
              <a:rPr lang="ca-ES" altLang="ca-ES" sz="3600" dirty="0"/>
              <a:t>. </a:t>
            </a:r>
          </a:p>
          <a:p>
            <a:pPr marL="0" indent="0" algn="just">
              <a:buNone/>
            </a:pPr>
            <a:endParaRPr lang="ca-ES" altLang="es-ES" sz="2700" b="1" dirty="0"/>
          </a:p>
          <a:p>
            <a:pPr marL="0" indent="0" algn="just">
              <a:spcAft>
                <a:spcPct val="40000"/>
              </a:spcAft>
              <a:buNone/>
            </a:pPr>
            <a:r>
              <a:rPr lang="ca-ES" altLang="es-ES" sz="3600" b="1" spc="-75" dirty="0">
                <a:solidFill>
                  <a:schemeClr val="accent6">
                    <a:lumMod val="75000"/>
                  </a:schemeClr>
                </a:solidFill>
              </a:rPr>
              <a:t>Nombre de crèdits que cal matricular al curs de l’estada: </a:t>
            </a:r>
          </a:p>
          <a:p>
            <a:pPr marL="342900" lvl="1" indent="-342900" algn="just">
              <a:spcAft>
                <a:spcPct val="40000"/>
              </a:spcAft>
              <a:buFont typeface="Arial" pitchFamily="34" charset="0"/>
              <a:buChar char="•"/>
            </a:pPr>
            <a:r>
              <a:rPr lang="ca-ES" altLang="es-ES" sz="3600" dirty="0"/>
              <a:t>En cas d’estada </a:t>
            </a:r>
            <a:r>
              <a:rPr lang="ca-ES" altLang="es-ES" sz="3600" b="1" dirty="0"/>
              <a:t>anual</a:t>
            </a:r>
            <a:r>
              <a:rPr lang="ca-ES" altLang="es-ES" sz="3600" dirty="0"/>
              <a:t>: </a:t>
            </a:r>
            <a:r>
              <a:rPr lang="ca-ES" altLang="es-ES" sz="3600" b="1" dirty="0"/>
              <a:t>mínim 45 </a:t>
            </a:r>
            <a:r>
              <a:rPr lang="ca-ES" altLang="es-ES" sz="3600" dirty="0"/>
              <a:t>crèdits</a:t>
            </a:r>
          </a:p>
          <a:p>
            <a:pPr marL="342900" lvl="1" indent="-342900" algn="just">
              <a:spcAft>
                <a:spcPct val="40000"/>
              </a:spcAft>
              <a:buFont typeface="Arial" pitchFamily="34" charset="0"/>
              <a:buChar char="•"/>
            </a:pPr>
            <a:r>
              <a:rPr lang="ca-ES" altLang="es-ES" sz="3600" dirty="0"/>
              <a:t>En cas d’estada </a:t>
            </a:r>
            <a:r>
              <a:rPr lang="ca-ES" altLang="es-ES" sz="3600" b="1" dirty="0"/>
              <a:t>semestral</a:t>
            </a:r>
            <a:r>
              <a:rPr lang="ca-ES" altLang="es-ES" sz="3600" dirty="0"/>
              <a:t>: </a:t>
            </a:r>
            <a:r>
              <a:rPr lang="ca-ES" altLang="es-ES" sz="3600" b="1" dirty="0"/>
              <a:t>mínim 24 </a:t>
            </a:r>
            <a:r>
              <a:rPr lang="ca-ES" altLang="es-ES" sz="3600" dirty="0"/>
              <a:t>crèdits (excepte en finalitzacions de titulació, que pot ser menys)</a:t>
            </a:r>
            <a:endParaRPr lang="ca-ES" altLang="ca-ES" sz="3600" dirty="0"/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8CE73A64-BE83-448D-8916-02E39121455E}"/>
              </a:ext>
            </a:extLst>
          </p:cNvPr>
          <p:cNvSpPr/>
          <p:nvPr/>
        </p:nvSpPr>
        <p:spPr>
          <a:xfrm>
            <a:off x="15201900" y="0"/>
            <a:ext cx="3086100" cy="1028700"/>
          </a:xfrm>
          <a:custGeom>
            <a:avLst/>
            <a:gdLst/>
            <a:ahLst/>
            <a:cxnLst/>
            <a:rect l="l" t="t" r="r" b="b"/>
            <a:pathLst>
              <a:path w="812800" h="270933">
                <a:moveTo>
                  <a:pt x="0" y="0"/>
                </a:moveTo>
                <a:lnTo>
                  <a:pt x="812800" y="0"/>
                </a:lnTo>
                <a:lnTo>
                  <a:pt x="812800" y="270933"/>
                </a:lnTo>
                <a:lnTo>
                  <a:pt x="0" y="270933"/>
                </a:lnTo>
                <a:close/>
              </a:path>
            </a:pathLst>
          </a:custGeom>
          <a:solidFill>
            <a:srgbClr val="FEA302"/>
          </a:solid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647B72B9C307438F34DB779B5B9A85" ma:contentTypeVersion="13" ma:contentTypeDescription="Crea un document nou" ma:contentTypeScope="" ma:versionID="c2a0fb2d535cc7956b24aa217616300e">
  <xsd:schema xmlns:xsd="http://www.w3.org/2001/XMLSchema" xmlns:xs="http://www.w3.org/2001/XMLSchema" xmlns:p="http://schemas.microsoft.com/office/2006/metadata/properties" xmlns:ns2="87b12f9d-9a9a-4186-ae1d-19337a83ee88" xmlns:ns3="648d027e-6288-4b82-b343-b48159e33102" targetNamespace="http://schemas.microsoft.com/office/2006/metadata/properties" ma:root="true" ma:fieldsID="382f2d4bf34e2627440c28dccf004aed" ns2:_="" ns3:_="">
    <xsd:import namespace="87b12f9d-9a9a-4186-ae1d-19337a83ee88"/>
    <xsd:import namespace="648d027e-6288-4b82-b343-b48159e331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12f9d-9a9a-4186-ae1d-19337a83ee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0b67b547-ee38-46e8-9337-86456358d8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d027e-6288-4b82-b343-b48159e3310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be1a47d-5922-4b5b-987c-0c642fc98868}" ma:internalName="TaxCatchAll" ma:showField="CatchAllData" ma:web="648d027e-6288-4b82-b343-b48159e331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8d027e-6288-4b82-b343-b48159e33102" xsi:nil="true"/>
    <lcf76f155ced4ddcb4097134ff3c332f xmlns="87b12f9d-9a9a-4186-ae1d-19337a83ee8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729B4E-4DE3-45A1-8BA1-1F7E32551D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b12f9d-9a9a-4186-ae1d-19337a83ee88"/>
    <ds:schemaRef ds:uri="648d027e-6288-4b82-b343-b48159e331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85FCC8-6333-44B1-B090-F5775E598B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ABF5F0-6D64-4C94-A659-1090BE44C2DB}">
  <ds:schemaRefs>
    <ds:schemaRef ds:uri="http://schemas.microsoft.com/office/2006/metadata/properties"/>
    <ds:schemaRef ds:uri="http://schemas.microsoft.com/office/infopath/2007/PartnerControls"/>
    <ds:schemaRef ds:uri="648d027e-6288-4b82-b343-b48159e33102"/>
    <ds:schemaRef ds:uri="91fadf7c-88b7-4222-8c25-df9e167b692c"/>
    <ds:schemaRef ds:uri="87b12f9d-9a9a-4186-ae1d-19337a83ee88"/>
  </ds:schemaRefs>
</ds:datastoreItem>
</file>

<file path=docMetadata/LabelInfo.xml><?xml version="1.0" encoding="utf-8"?>
<clbl:labelList xmlns:clbl="http://schemas.microsoft.com/office/2020/mipLabelMetadata">
  <clbl:label id="{df4771ae-786c-4f42-9985-67d023afea35}" enabled="0" method="" siteId="{df4771ae-786c-4f42-9985-67d023afea3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3684</Words>
  <Application>Microsoft Office PowerPoint</Application>
  <PresentationFormat>Personalitzat</PresentationFormat>
  <Paragraphs>482</Paragraphs>
  <Slides>48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11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48</vt:i4>
      </vt:variant>
    </vt:vector>
  </HeadingPairs>
  <TitlesOfParts>
    <vt:vector size="60" baseType="lpstr">
      <vt:lpstr>Arial</vt:lpstr>
      <vt:lpstr>Playfair Display Bold</vt:lpstr>
      <vt:lpstr>Verdana</vt:lpstr>
      <vt:lpstr>Calibri</vt:lpstr>
      <vt:lpstr>Open Sans 1 Bold</vt:lpstr>
      <vt:lpstr>Tiempos Text</vt:lpstr>
      <vt:lpstr>Wingdings</vt:lpstr>
      <vt:lpstr>Georgia Pro Black</vt:lpstr>
      <vt:lpstr>Open Sans 1 Ultra-Bold</vt:lpstr>
      <vt:lpstr>Open Sans 1</vt:lpstr>
      <vt:lpstr>Playfair Display</vt:lpstr>
      <vt:lpstr>Office Theme</vt:lpstr>
      <vt:lpstr>Presentació del PowerPoint</vt:lpstr>
      <vt:lpstr>Diferents tipus de mobilitat</vt:lpstr>
      <vt:lpstr>Presentació del PowerPoint</vt:lpstr>
      <vt:lpstr>Períodes de mobilitat per cada grau</vt:lpstr>
      <vt:lpstr>Presentació del PowerPoint</vt:lpstr>
      <vt:lpstr>Programa SICUE  Internacional &gt; Estudiants i Personal de la UdG &gt; Vols marxar? &gt; Estudiants &gt; SICUE </vt:lpstr>
      <vt:lpstr>Presentació del PowerPoint</vt:lpstr>
      <vt:lpstr>Presentació del PowerPoint</vt:lpstr>
      <vt:lpstr>Sol·licitar una plaça SICUE  </vt:lpstr>
      <vt:lpstr>Adjudicació plaça SICUE</vt:lpstr>
      <vt:lpstr>Sol·licitar una plaça SICUE</vt:lpstr>
      <vt:lpstr>Documents  SICUE</vt:lpstr>
      <vt:lpstr>Programa ERASMUS +  https://www.udg.edu/ca/internacional/Vols-marxar/Estudiants/Erasmus-destudis-per-a-paisos-europeus  </vt:lpstr>
      <vt:lpstr>Què suposa ser beneficiari d'una mobilitat Erasmus +? </vt:lpstr>
      <vt:lpstr>Requisits mobilitat Erasmus + </vt:lpstr>
      <vt:lpstr>Presentació del PowerPoint</vt:lpstr>
      <vt:lpstr>Ajuts econòmics Erasmus + </vt:lpstr>
      <vt:lpstr>Ajuts econòmics Erasmus</vt:lpstr>
      <vt:lpstr> Sol·licitar una plaça Erasmus +</vt:lpstr>
      <vt:lpstr>Adjudicació plaça ERASMUS</vt:lpstr>
      <vt:lpstr>Tràmits Erasmus +</vt:lpstr>
      <vt:lpstr>Tràmits Erasmus</vt:lpstr>
      <vt:lpstr>Programa PROMETEU  https://www.udg.edu/ca/internacional/Vols-marxar/Estudiants/Prometeu  </vt:lpstr>
      <vt:lpstr>Programa PROMETEU</vt:lpstr>
      <vt:lpstr>Ajut Erasmus+ Dimensió Internacional</vt:lpstr>
      <vt:lpstr>Mobilitat a Suïssa</vt:lpstr>
      <vt:lpstr>Tràmits Prometeu</vt:lpstr>
      <vt:lpstr>Erasmus + for Traineeships (Mobilitat d’Estudiants per Pràctiques) https://www.udg.edu/ca/internacional/Vols-marxar/Estudiants/Erasmus-for-Traineeships   </vt:lpstr>
      <vt:lpstr>Erasmus + Student Mobility for Traineeships</vt:lpstr>
      <vt:lpstr>Requisits per l’Erasmus + Traineeships</vt:lpstr>
      <vt:lpstr>Organitzacions on realitzar pràctiques</vt:lpstr>
      <vt:lpstr>Exemples de places en països de la UE  </vt:lpstr>
      <vt:lpstr>Exemples de places en països de la UE</vt:lpstr>
      <vt:lpstr>Tràmits</vt:lpstr>
      <vt:lpstr>Destinacions possibles i ajuts (orientatiu)</vt:lpstr>
      <vt:lpstr>Convenis bilaterals per Pràctiques a l’estranger  (Estades gestionades per la FEP)   </vt:lpstr>
      <vt:lpstr> Procediment pràctiques a l’estranger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Tràmits pràctiques a l’estranger</vt:lpstr>
      <vt:lpstr>Tràmits comuns a tots els programes</vt:lpstr>
      <vt:lpstr>Sessions informatives  generals Oficina Internacional (OI)</vt:lpstr>
      <vt:lpstr>Assegurança  UdG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anna planas</dc:creator>
  <cp:lastModifiedBy>Carmen Dilmé Ferrer</cp:lastModifiedBy>
  <cp:revision>5</cp:revision>
  <dcterms:created xsi:type="dcterms:W3CDTF">2006-08-16T00:00:00Z</dcterms:created>
  <dcterms:modified xsi:type="dcterms:W3CDTF">2025-12-04T10:55:32Z</dcterms:modified>
  <dc:identifier>DAG5KBB9ntA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0x0101004E647B72B9C307438F34DB779B5B9A85</vt:lpwstr>
  </property>
  <property fmtid="{D5CDD505-2E9C-101B-9397-08002B2CF9AE}" pid="3" name="MediaServiceImageTags">
    <vt:lpwstr/>
  </property>
</Properties>
</file>